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0" r:id="rId27"/>
    <p:sldMasterId id="2147483674" r:id="rId28"/>
    <p:sldMasterId id="2147483724" r:id="rId29"/>
    <p:sldMasterId id="2147483733" r:id="rId30"/>
    <p:sldMasterId id="2147483742" r:id="rId31"/>
    <p:sldMasterId id="2147483754" r:id="rId32"/>
    <p:sldMasterId id="2147483766" r:id="rId33"/>
  </p:sldMasterIdLst>
  <p:notesMasterIdLst>
    <p:notesMasterId r:id="rId84"/>
  </p:notesMasterIdLst>
  <p:sldIdLst>
    <p:sldId id="2652" r:id="rId34"/>
    <p:sldId id="2653" r:id="rId35"/>
    <p:sldId id="2708" r:id="rId36"/>
    <p:sldId id="2689" r:id="rId37"/>
    <p:sldId id="2690" r:id="rId38"/>
    <p:sldId id="2691" r:id="rId39"/>
    <p:sldId id="2695" r:id="rId40"/>
    <p:sldId id="2696" r:id="rId41"/>
    <p:sldId id="2697" r:id="rId42"/>
    <p:sldId id="2671" r:id="rId43"/>
    <p:sldId id="2660" r:id="rId44"/>
    <p:sldId id="2684" r:id="rId45"/>
    <p:sldId id="2702" r:id="rId46"/>
    <p:sldId id="2682" r:id="rId47"/>
    <p:sldId id="2680" r:id="rId48"/>
    <p:sldId id="2678" r:id="rId49"/>
    <p:sldId id="2681" r:id="rId50"/>
    <p:sldId id="2693" r:id="rId51"/>
    <p:sldId id="2699" r:id="rId52"/>
    <p:sldId id="2677" r:id="rId53"/>
    <p:sldId id="2672" r:id="rId54"/>
    <p:sldId id="2662" r:id="rId55"/>
    <p:sldId id="2668" r:id="rId56"/>
    <p:sldId id="2687" r:id="rId57"/>
    <p:sldId id="2686" r:id="rId58"/>
    <p:sldId id="2669" r:id="rId59"/>
    <p:sldId id="2665" r:id="rId60"/>
    <p:sldId id="2683" r:id="rId61"/>
    <p:sldId id="2700" r:id="rId62"/>
    <p:sldId id="2667" r:id="rId63"/>
    <p:sldId id="2666" r:id="rId64"/>
    <p:sldId id="2685" r:id="rId65"/>
    <p:sldId id="2658" r:id="rId66"/>
    <p:sldId id="2675" r:id="rId67"/>
    <p:sldId id="2704" r:id="rId68"/>
    <p:sldId id="2703" r:id="rId69"/>
    <p:sldId id="2701" r:id="rId70"/>
    <p:sldId id="2657" r:id="rId71"/>
    <p:sldId id="2670" r:id="rId72"/>
    <p:sldId id="268" r:id="rId73"/>
    <p:sldId id="2710" r:id="rId74"/>
    <p:sldId id="2705" r:id="rId75"/>
    <p:sldId id="2709" r:id="rId76"/>
    <p:sldId id="1243" r:id="rId77"/>
    <p:sldId id="1245" r:id="rId78"/>
    <p:sldId id="1262" r:id="rId79"/>
    <p:sldId id="1263" r:id="rId80"/>
    <p:sldId id="2688" r:id="rId81"/>
    <p:sldId id="2706" r:id="rId82"/>
    <p:sldId id="2674" r:id="rId8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57" roundtripDataSignature="AMtx7mgCYq9wasoZLC6qnhZ7j4LcVa3y6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587"/>
    </p:cViewPr>
  </p:sorter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21" Type="http://schemas.openxmlformats.org/officeDocument/2006/relationships/customXml" Target="../customXml/item21.xml"/><Relationship Id="rId42" Type="http://schemas.openxmlformats.org/officeDocument/2006/relationships/slide" Target="slides/slide9.xml"/><Relationship Id="rId47" Type="http://schemas.openxmlformats.org/officeDocument/2006/relationships/slide" Target="slides/slide14.xml"/><Relationship Id="rId63" Type="http://schemas.openxmlformats.org/officeDocument/2006/relationships/slide" Target="slides/slide30.xml"/><Relationship Id="rId68" Type="http://schemas.openxmlformats.org/officeDocument/2006/relationships/slide" Target="slides/slide35.xml"/><Relationship Id="rId84" Type="http://schemas.openxmlformats.org/officeDocument/2006/relationships/notesMaster" Target="notesMasters/notesMaster1.xml"/><Relationship Id="rId159" Type="http://schemas.openxmlformats.org/officeDocument/2006/relationships/viewProps" Target="viewProps.xml"/><Relationship Id="rId16" Type="http://schemas.openxmlformats.org/officeDocument/2006/relationships/customXml" Target="../customXml/item16.xml"/><Relationship Id="rId11" Type="http://schemas.openxmlformats.org/officeDocument/2006/relationships/customXml" Target="../customXml/item11.xml"/><Relationship Id="rId32" Type="http://schemas.openxmlformats.org/officeDocument/2006/relationships/slideMaster" Target="slideMasters/slideMaster6.xml"/><Relationship Id="rId37" Type="http://schemas.openxmlformats.org/officeDocument/2006/relationships/slide" Target="slides/slide4.xml"/><Relationship Id="rId53" Type="http://schemas.openxmlformats.org/officeDocument/2006/relationships/slide" Target="slides/slide20.xml"/><Relationship Id="rId58" Type="http://schemas.openxmlformats.org/officeDocument/2006/relationships/slide" Target="slides/slide25.xml"/><Relationship Id="rId74" Type="http://schemas.openxmlformats.org/officeDocument/2006/relationships/slide" Target="slides/slide41.xml"/><Relationship Id="rId79" Type="http://schemas.openxmlformats.org/officeDocument/2006/relationships/slide" Target="slides/slide46.xml"/><Relationship Id="rId5" Type="http://schemas.openxmlformats.org/officeDocument/2006/relationships/customXml" Target="../customXml/item5.xml"/><Relationship Id="rId160" Type="http://schemas.openxmlformats.org/officeDocument/2006/relationships/theme" Target="theme/theme1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slideMaster" Target="slideMasters/slideMaster1.xml"/><Relationship Id="rId30" Type="http://schemas.openxmlformats.org/officeDocument/2006/relationships/slideMaster" Target="slideMasters/slideMaster4.xml"/><Relationship Id="rId35" Type="http://schemas.openxmlformats.org/officeDocument/2006/relationships/slide" Target="slides/slide2.xml"/><Relationship Id="rId43" Type="http://schemas.openxmlformats.org/officeDocument/2006/relationships/slide" Target="slides/slide10.xml"/><Relationship Id="rId48" Type="http://schemas.openxmlformats.org/officeDocument/2006/relationships/slide" Target="slides/slide15.xml"/><Relationship Id="rId56" Type="http://schemas.openxmlformats.org/officeDocument/2006/relationships/slide" Target="slides/slide23.xml"/><Relationship Id="rId64" Type="http://schemas.openxmlformats.org/officeDocument/2006/relationships/slide" Target="slides/slide31.xml"/><Relationship Id="rId69" Type="http://schemas.openxmlformats.org/officeDocument/2006/relationships/slide" Target="slides/slide36.xml"/><Relationship Id="rId77" Type="http://schemas.openxmlformats.org/officeDocument/2006/relationships/slide" Target="slides/slide44.xml"/><Relationship Id="rId8" Type="http://schemas.openxmlformats.org/officeDocument/2006/relationships/customXml" Target="../customXml/item8.xml"/><Relationship Id="rId51" Type="http://schemas.openxmlformats.org/officeDocument/2006/relationships/slide" Target="slides/slide18.xml"/><Relationship Id="rId72" Type="http://schemas.openxmlformats.org/officeDocument/2006/relationships/slide" Target="slides/slide39.xml"/><Relationship Id="rId80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slideMaster" Target="slideMasters/slideMaster7.xml"/><Relationship Id="rId38" Type="http://schemas.openxmlformats.org/officeDocument/2006/relationships/slide" Target="slides/slide5.xml"/><Relationship Id="rId46" Type="http://schemas.openxmlformats.org/officeDocument/2006/relationships/slide" Target="slides/slide13.xml"/><Relationship Id="rId59" Type="http://schemas.openxmlformats.org/officeDocument/2006/relationships/slide" Target="slides/slide26.xml"/><Relationship Id="rId67" Type="http://schemas.openxmlformats.org/officeDocument/2006/relationships/slide" Target="slides/slide34.xml"/><Relationship Id="rId158" Type="http://schemas.openxmlformats.org/officeDocument/2006/relationships/presProps" Target="presProps.xml"/><Relationship Id="rId20" Type="http://schemas.openxmlformats.org/officeDocument/2006/relationships/customXml" Target="../customXml/item20.xml"/><Relationship Id="rId41" Type="http://schemas.openxmlformats.org/officeDocument/2006/relationships/slide" Target="slides/slide8.xml"/><Relationship Id="rId54" Type="http://schemas.openxmlformats.org/officeDocument/2006/relationships/slide" Target="slides/slide21.xml"/><Relationship Id="rId62" Type="http://schemas.openxmlformats.org/officeDocument/2006/relationships/slide" Target="slides/slide29.xml"/><Relationship Id="rId70" Type="http://schemas.openxmlformats.org/officeDocument/2006/relationships/slide" Target="slides/slide37.xml"/><Relationship Id="rId75" Type="http://schemas.openxmlformats.org/officeDocument/2006/relationships/slide" Target="slides/slide42.xml"/><Relationship Id="rId83" Type="http://schemas.openxmlformats.org/officeDocument/2006/relationships/slide" Target="slides/slide50.xml"/><Relationship Id="rId16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slideMaster" Target="slideMasters/slideMaster2.xml"/><Relationship Id="rId36" Type="http://schemas.openxmlformats.org/officeDocument/2006/relationships/slide" Target="slides/slide3.xml"/><Relationship Id="rId49" Type="http://schemas.openxmlformats.org/officeDocument/2006/relationships/slide" Target="slides/slide16.xml"/><Relationship Id="rId57" Type="http://schemas.openxmlformats.org/officeDocument/2006/relationships/slide" Target="slides/slide24.xml"/><Relationship Id="rId10" Type="http://schemas.openxmlformats.org/officeDocument/2006/relationships/customXml" Target="../customXml/item10.xml"/><Relationship Id="rId31" Type="http://schemas.openxmlformats.org/officeDocument/2006/relationships/slideMaster" Target="slideMasters/slideMaster5.xml"/><Relationship Id="rId44" Type="http://schemas.openxmlformats.org/officeDocument/2006/relationships/slide" Target="slides/slide11.xml"/><Relationship Id="rId52" Type="http://schemas.openxmlformats.org/officeDocument/2006/relationships/slide" Target="slides/slide19.xml"/><Relationship Id="rId60" Type="http://schemas.openxmlformats.org/officeDocument/2006/relationships/slide" Target="slides/slide27.xml"/><Relationship Id="rId65" Type="http://schemas.openxmlformats.org/officeDocument/2006/relationships/slide" Target="slides/slide32.xml"/><Relationship Id="rId73" Type="http://schemas.openxmlformats.org/officeDocument/2006/relationships/slide" Target="slides/slide40.xml"/><Relationship Id="rId78" Type="http://schemas.openxmlformats.org/officeDocument/2006/relationships/slide" Target="slides/slide45.xml"/><Relationship Id="rId81" Type="http://schemas.openxmlformats.org/officeDocument/2006/relationships/slide" Target="slides/slide48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slide" Target="slides/slide6.xml"/><Relationship Id="rId34" Type="http://schemas.openxmlformats.org/officeDocument/2006/relationships/slide" Target="slides/slide1.xml"/><Relationship Id="rId50" Type="http://schemas.openxmlformats.org/officeDocument/2006/relationships/slide" Target="slides/slide17.xml"/><Relationship Id="rId55" Type="http://schemas.openxmlformats.org/officeDocument/2006/relationships/slide" Target="slides/slide22.xml"/><Relationship Id="rId76" Type="http://schemas.openxmlformats.org/officeDocument/2006/relationships/slide" Target="slides/slide43.xml"/><Relationship Id="rId7" Type="http://schemas.openxmlformats.org/officeDocument/2006/relationships/customXml" Target="../customXml/item7.xml"/><Relationship Id="rId71" Type="http://schemas.openxmlformats.org/officeDocument/2006/relationships/slide" Target="slides/slide38.xml"/><Relationship Id="rId2" Type="http://schemas.openxmlformats.org/officeDocument/2006/relationships/customXml" Target="../customXml/item2.xml"/><Relationship Id="rId29" Type="http://schemas.openxmlformats.org/officeDocument/2006/relationships/slideMaster" Target="slideMasters/slideMaster3.xml"/><Relationship Id="rId24" Type="http://schemas.openxmlformats.org/officeDocument/2006/relationships/customXml" Target="../customXml/item24.xml"/><Relationship Id="rId40" Type="http://schemas.openxmlformats.org/officeDocument/2006/relationships/slide" Target="slides/slide7.xml"/><Relationship Id="rId45" Type="http://schemas.openxmlformats.org/officeDocument/2006/relationships/slide" Target="slides/slide12.xml"/><Relationship Id="rId66" Type="http://schemas.openxmlformats.org/officeDocument/2006/relationships/slide" Target="slides/slide33.xml"/><Relationship Id="rId157" Type="http://customschemas.google.com/relationships/presentationmetadata" Target="metadata"/><Relationship Id="rId61" Type="http://schemas.openxmlformats.org/officeDocument/2006/relationships/slide" Target="slides/slide28.xml"/><Relationship Id="rId82" Type="http://schemas.openxmlformats.org/officeDocument/2006/relationships/slide" Target="slides/slide49.xml"/><Relationship Id="rId19" Type="http://schemas.openxmlformats.org/officeDocument/2006/relationships/customXml" Target="../customXml/item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05522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../customXml/item22.xml"/><Relationship Id="rId7" Type="http://schemas.openxmlformats.org/officeDocument/2006/relationships/image" Target="../media/image4.png"/><Relationship Id="rId2" Type="http://schemas.openxmlformats.org/officeDocument/2006/relationships/customXml" Target="../../customXml/item1.xml"/><Relationship Id="rId1" Type="http://schemas.openxmlformats.org/officeDocument/2006/relationships/customXml" Target="../../customXml/item20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3.xml"/><Relationship Id="rId1" Type="http://schemas.openxmlformats.org/officeDocument/2006/relationships/customXml" Target="../../customXml/item13.xml"/><Relationship Id="rId4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3.xml"/><Relationship Id="rId1" Type="http://schemas.openxmlformats.org/officeDocument/2006/relationships/customXml" Target="../../customXml/item24.xml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14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19.xml"/><Relationship Id="rId1" Type="http://schemas.openxmlformats.org/officeDocument/2006/relationships/customXml" Target="../../customXml/item4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2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15.xml"/><Relationship Id="rId1" Type="http://schemas.openxmlformats.org/officeDocument/2006/relationships/customXml" Target="../../customXml/item5.xml"/><Relationship Id="rId6" Type="http://schemas.openxmlformats.org/officeDocument/2006/relationships/image" Target="../media/image14.png"/><Relationship Id="rId5" Type="http://schemas.openxmlformats.org/officeDocument/2006/relationships/image" Target="../media/image17.jpg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../customXml/item6.xml"/><Relationship Id="rId7" Type="http://schemas.openxmlformats.org/officeDocument/2006/relationships/image" Target="../media/image4.png"/><Relationship Id="rId2" Type="http://schemas.openxmlformats.org/officeDocument/2006/relationships/customXml" Target="../../customXml/item26.xml"/><Relationship Id="rId1" Type="http://schemas.openxmlformats.org/officeDocument/2006/relationships/customXml" Target="../../customXml/item9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slideMaster" Target="../slideMasters/slideMaster4.xml"/><Relationship Id="rId9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4.xml"/><Relationship Id="rId1" Type="http://schemas.openxmlformats.org/officeDocument/2006/relationships/customXml" Target="../../customXml/item11.xml"/><Relationship Id="rId4" Type="http://schemas.openxmlformats.org/officeDocument/2006/relationships/image" Target="../media/image1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4.xml"/><Relationship Id="rId1" Type="http://schemas.openxmlformats.org/officeDocument/2006/relationships/customXml" Target="../../customXml/item16.xml"/><Relationship Id="rId4" Type="http://schemas.openxmlformats.org/officeDocument/2006/relationships/image" Target="../media/image11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23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17.xml"/><Relationship Id="rId1" Type="http://schemas.openxmlformats.org/officeDocument/2006/relationships/customXml" Target="../../customXml/item1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25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7.xml"/><Relationship Id="rId1" Type="http://schemas.openxmlformats.org/officeDocument/2006/relationships/customXml" Target="../../customXml/item8.xml"/><Relationship Id="rId6" Type="http://schemas.openxmlformats.org/officeDocument/2006/relationships/image" Target="../media/image14.png"/><Relationship Id="rId5" Type="http://schemas.openxmlformats.org/officeDocument/2006/relationships/image" Target="../media/image17.jpg"/><Relationship Id="rId4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A980-C5C3-41AB-8611-1266A1C6A7A2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BE638-1ECF-4978-B35D-8611E45B0E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1107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A980-C5C3-41AB-8611-1266A1C6A7A2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BE638-1ECF-4978-B35D-8611E45B0E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4147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A980-C5C3-41AB-8611-1266A1C6A7A2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BE638-1ECF-4978-B35D-8611E45B0E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5820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91DCA-CC4D-4158-A91B-09404909EBEC}" type="datetimeFigureOut">
              <a:rPr lang="pt-BR"/>
              <a:pPr>
                <a:defRPr/>
              </a:pPr>
              <a:t>31/05/2024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0B3D12-5DB6-4878-B742-484C58FC341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06695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101BF-2468-44B2-9940-9853B03030D2}" type="datetimeFigureOut">
              <a:rPr lang="pt-BR"/>
              <a:pPr>
                <a:defRPr/>
              </a:pPr>
              <a:t>31/05/2024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DCE444-EF37-40E6-A658-A24A429484B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9058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41CBF-879E-4B01-BC8D-55A5451A8B58}" type="datetimeFigureOut">
              <a:rPr lang="pt-BR"/>
              <a:pPr>
                <a:defRPr/>
              </a:pPr>
              <a:t>31/05/2024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887680-619A-495E-88EF-5BEC4162E26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38498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6315C-D854-441A-8BF5-A32A2A1AD4EF}" type="datetimeFigureOut">
              <a:rPr lang="pt-BR"/>
              <a:pPr>
                <a:defRPr/>
              </a:pPr>
              <a:t>31/05/2024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39069-8793-4920-9D8E-8E23A694AA9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43922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A9175-E1E1-4D10-82DA-67CA1E837848}" type="datetimeFigureOut">
              <a:rPr lang="pt-BR"/>
              <a:pPr>
                <a:defRPr/>
              </a:pPr>
              <a:t>31/05/2024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6AA07F-C088-44E0-A7BC-654B5E49EAF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285171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39FA3-668B-48CA-990B-08732F1B38DC}" type="datetimeFigureOut">
              <a:rPr lang="pt-BR"/>
              <a:pPr>
                <a:defRPr/>
              </a:pPr>
              <a:t>31/05/2024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0239E2-2242-4FEF-A4B6-BD548C06CC4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0272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F7523-D54B-4570-80E4-1AF519B799C0}" type="datetimeFigureOut">
              <a:rPr lang="pt-BR"/>
              <a:pPr>
                <a:defRPr/>
              </a:pPr>
              <a:t>31/05/2024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283059-1C95-4C8F-BCD6-913AC17007F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803205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34FFF-FA48-4BE2-9277-706E45BE2A85}" type="datetimeFigureOut">
              <a:rPr lang="pt-BR"/>
              <a:pPr>
                <a:defRPr/>
              </a:pPr>
              <a:t>31/05/2024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92E8B0-9CA6-47FB-BD51-DB27FFEA26E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99879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A980-C5C3-41AB-8611-1266A1C6A7A2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BE638-1ECF-4978-B35D-8611E45B0E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55391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A810C-2A5A-4228-AB6B-5BA83D6C30E0}" type="datetimeFigureOut">
              <a:rPr lang="pt-BR"/>
              <a:pPr>
                <a:defRPr/>
              </a:pPr>
              <a:t>31/05/2024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27CAB-EC3C-4168-A652-A4772191AB5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68843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6BAF9-0B82-404F-A8AC-2794717300E9}" type="datetimeFigureOut">
              <a:rPr lang="pt-BR"/>
              <a:pPr>
                <a:defRPr/>
              </a:pPr>
              <a:t>31/05/2024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4C3B76-D402-4687-83B5-24B402D6DD9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443876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ACBCE-D856-45BA-969C-0A0F959A50CE}" type="datetimeFigureOut">
              <a:rPr lang="pt-BR"/>
              <a:pPr>
                <a:defRPr/>
              </a:pPr>
              <a:t>31/05/2024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626886-9768-4E8E-9DC1-92FF9D88CA6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067691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5005" y="2748521"/>
            <a:ext cx="9144000" cy="160503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134"/>
              </a:lnSpc>
              <a:defRPr sz="6134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5" y="452432"/>
            <a:ext cx="5562475" cy="142399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451" y="6073277"/>
            <a:ext cx="817060" cy="64343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324" y="4749800"/>
            <a:ext cx="670796" cy="108585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5041665"/>
            <a:ext cx="900060" cy="29709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5477080"/>
            <a:ext cx="900060" cy="296937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969433" y="4999567"/>
            <a:ext cx="7641167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67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975951" y="5427942"/>
            <a:ext cx="7641167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67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40645535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884" y="300292"/>
            <a:ext cx="10858233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42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666750" y="2025445"/>
            <a:ext cx="10858500" cy="32841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4000"/>
              </a:lnSpc>
              <a:spcBef>
                <a:spcPts val="1600"/>
              </a:spcBef>
              <a:buNone/>
              <a:defRPr sz="3334">
                <a:solidFill>
                  <a:schemeClr val="bg1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41464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884" y="300292"/>
            <a:ext cx="10858233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42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666750" y="2025445"/>
            <a:ext cx="10858500" cy="32841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4000"/>
              </a:lnSpc>
              <a:spcBef>
                <a:spcPts val="1600"/>
              </a:spcBef>
              <a:buNone/>
              <a:defRPr sz="3334">
                <a:solidFill>
                  <a:schemeClr val="bg1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733038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458" y="349452"/>
            <a:ext cx="7777317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134"/>
              </a:lnSpc>
              <a:defRPr sz="4667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546100" y="1557359"/>
            <a:ext cx="11150600" cy="417699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400"/>
              </a:lnSpc>
              <a:spcBef>
                <a:spcPts val="1600"/>
              </a:spcBef>
              <a:buNone/>
              <a:defRPr sz="2000">
                <a:solidFill>
                  <a:srgbClr val="565755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674" y="305359"/>
            <a:ext cx="3259642" cy="83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524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458" y="349452"/>
            <a:ext cx="7777317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134"/>
              </a:lnSpc>
              <a:defRPr sz="4667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546100" y="1557359"/>
            <a:ext cx="11150600" cy="417699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400"/>
              </a:lnSpc>
              <a:spcBef>
                <a:spcPts val="1600"/>
              </a:spcBef>
              <a:buNone/>
              <a:defRPr sz="2000">
                <a:solidFill>
                  <a:srgbClr val="565755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674" y="305359"/>
            <a:ext cx="3259642" cy="83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453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281921"/>
            <a:ext cx="9144000" cy="75667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6267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266" y="490473"/>
            <a:ext cx="6355469" cy="1673607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4895850" y="5935133"/>
            <a:ext cx="2400300" cy="931333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933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62491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281921"/>
            <a:ext cx="9144000" cy="75667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6267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266" y="490473"/>
            <a:ext cx="6355469" cy="1673607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4895850" y="5935133"/>
            <a:ext cx="2400300" cy="931333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933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967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A980-C5C3-41AB-8611-1266A1C6A7A2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BE638-1ECF-4978-B35D-8611E45B0E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38664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>
            <a:spLocks noGrp="1"/>
          </p:cNvSpPr>
          <p:nvPr userDrawn="1">
            <p:ph idx="10"/>
          </p:nvPr>
        </p:nvSpPr>
        <p:spPr>
          <a:xfrm>
            <a:off x="476212" y="1820478"/>
            <a:ext cx="11239579" cy="4466042"/>
          </a:xfrm>
          <a:prstGeom prst="rect">
            <a:avLst/>
          </a:prstGeo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t-BR" dirty="0"/>
              <a:t>48719</a:t>
            </a:r>
          </a:p>
          <a:p>
            <a:r>
              <a:rPr lang="pt-BR" dirty="0"/>
              <a:t>6451867498</a:t>
            </a:r>
          </a:p>
        </p:txBody>
      </p:sp>
      <p:sp>
        <p:nvSpPr>
          <p:cNvPr id="5" name="Título 1"/>
          <p:cNvSpPr>
            <a:spLocks noGrp="1"/>
          </p:cNvSpPr>
          <p:nvPr userDrawn="1">
            <p:ph type="title"/>
          </p:nvPr>
        </p:nvSpPr>
        <p:spPr>
          <a:xfrm>
            <a:off x="623393" y="332656"/>
            <a:ext cx="8763061" cy="1152128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584411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5005" y="2748521"/>
            <a:ext cx="9144000" cy="160503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134"/>
              </a:lnSpc>
              <a:defRPr sz="6134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5" y="452432"/>
            <a:ext cx="5562475" cy="142399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451" y="6073277"/>
            <a:ext cx="817060" cy="64343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324" y="4749800"/>
            <a:ext cx="670796" cy="108585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5041665"/>
            <a:ext cx="900060" cy="29709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5477080"/>
            <a:ext cx="900060" cy="296937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969433" y="4999567"/>
            <a:ext cx="7641167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67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975951" y="5427942"/>
            <a:ext cx="7641167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67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6946172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884" y="300292"/>
            <a:ext cx="10858233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42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666750" y="2025445"/>
            <a:ext cx="10858500" cy="32841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4000"/>
              </a:lnSpc>
              <a:spcBef>
                <a:spcPts val="1600"/>
              </a:spcBef>
              <a:buNone/>
              <a:defRPr sz="3334">
                <a:solidFill>
                  <a:schemeClr val="bg1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040627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884" y="300292"/>
            <a:ext cx="10858233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42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666750" y="2025445"/>
            <a:ext cx="10858500" cy="32841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4000"/>
              </a:lnSpc>
              <a:spcBef>
                <a:spcPts val="1600"/>
              </a:spcBef>
              <a:buNone/>
              <a:defRPr sz="3334">
                <a:solidFill>
                  <a:schemeClr val="bg1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446913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458" y="349452"/>
            <a:ext cx="7777317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134"/>
              </a:lnSpc>
              <a:defRPr sz="4667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546100" y="1557359"/>
            <a:ext cx="11150600" cy="417699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400"/>
              </a:lnSpc>
              <a:spcBef>
                <a:spcPts val="1600"/>
              </a:spcBef>
              <a:buNone/>
              <a:defRPr sz="2000">
                <a:solidFill>
                  <a:srgbClr val="565755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674" y="305359"/>
            <a:ext cx="3259642" cy="83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11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458" y="349452"/>
            <a:ext cx="7777317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134"/>
              </a:lnSpc>
              <a:defRPr sz="4667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546100" y="1557359"/>
            <a:ext cx="11150600" cy="417699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400"/>
              </a:lnSpc>
              <a:spcBef>
                <a:spcPts val="1600"/>
              </a:spcBef>
              <a:buNone/>
              <a:defRPr sz="2000">
                <a:solidFill>
                  <a:srgbClr val="565755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674" y="305359"/>
            <a:ext cx="3259642" cy="83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427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281921"/>
            <a:ext cx="9144000" cy="75667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6267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266" y="490473"/>
            <a:ext cx="6355469" cy="1673607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4895850" y="5935133"/>
            <a:ext cx="2400300" cy="931333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933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23439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281921"/>
            <a:ext cx="9144000" cy="75667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6267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266" y="490473"/>
            <a:ext cx="6355469" cy="1673607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4895850" y="5935133"/>
            <a:ext cx="2400300" cy="931333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933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63891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>
            <a:spLocks noGrp="1"/>
          </p:cNvSpPr>
          <p:nvPr userDrawn="1">
            <p:ph idx="10"/>
          </p:nvPr>
        </p:nvSpPr>
        <p:spPr>
          <a:xfrm>
            <a:off x="476212" y="1820478"/>
            <a:ext cx="11239579" cy="4466042"/>
          </a:xfrm>
          <a:prstGeom prst="rect">
            <a:avLst/>
          </a:prstGeo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t-BR" dirty="0"/>
              <a:t>48719</a:t>
            </a:r>
          </a:p>
          <a:p>
            <a:r>
              <a:rPr lang="pt-BR" dirty="0"/>
              <a:t>6451867498</a:t>
            </a:r>
          </a:p>
        </p:txBody>
      </p:sp>
      <p:sp>
        <p:nvSpPr>
          <p:cNvPr id="5" name="Título 1"/>
          <p:cNvSpPr>
            <a:spLocks noGrp="1"/>
          </p:cNvSpPr>
          <p:nvPr userDrawn="1">
            <p:ph type="title"/>
          </p:nvPr>
        </p:nvSpPr>
        <p:spPr>
          <a:xfrm>
            <a:off x="623393" y="332656"/>
            <a:ext cx="8763061" cy="1152128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989400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727A-CD69-4E7C-B49F-B09BF24552A9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0BE2-10E6-4B4D-9ED2-9509DF334F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6897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A980-C5C3-41AB-8611-1266A1C6A7A2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BE638-1ECF-4978-B35D-8611E45B0E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87216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727A-CD69-4E7C-B49F-B09BF24552A9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0BE2-10E6-4B4D-9ED2-9509DF334F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04466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727A-CD69-4E7C-B49F-B09BF24552A9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0BE2-10E6-4B4D-9ED2-9509DF334F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29205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727A-CD69-4E7C-B49F-B09BF24552A9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0BE2-10E6-4B4D-9ED2-9509DF334F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7769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727A-CD69-4E7C-B49F-B09BF24552A9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0BE2-10E6-4B4D-9ED2-9509DF334F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00503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727A-CD69-4E7C-B49F-B09BF24552A9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0BE2-10E6-4B4D-9ED2-9509DF334F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5204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727A-CD69-4E7C-B49F-B09BF24552A9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0BE2-10E6-4B4D-9ED2-9509DF334F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95320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727A-CD69-4E7C-B49F-B09BF24552A9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0BE2-10E6-4B4D-9ED2-9509DF334F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02329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727A-CD69-4E7C-B49F-B09BF24552A9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0BE2-10E6-4B4D-9ED2-9509DF334F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77760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727A-CD69-4E7C-B49F-B09BF24552A9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0BE2-10E6-4B4D-9ED2-9509DF334F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79022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727A-CD69-4E7C-B49F-B09BF24552A9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0BE2-10E6-4B4D-9ED2-9509DF334F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6770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A980-C5C3-41AB-8611-1266A1C6A7A2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BE638-1ECF-4978-B35D-8611E45B0E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84453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CA1ABB-6911-42CC-8121-1B6512D02E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5911A6B-2908-48B1-A27A-3835A35020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83AB778-43EA-408C-A076-FC834850E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52750-4E06-4F68-8774-09F9E21B6979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A9C2DE6-DE6F-46F9-90AB-5BD2A43BB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28D205-6990-42C6-8C46-5BC095C37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B328-6B37-4C8C-9A12-7CCEC69675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33451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5084FC-79BF-4C55-9298-A82DD19D7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C18D0B-1060-4D16-A9B5-3C2505979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21F3875-CEDE-45D6-BF22-ECDA1252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52750-4E06-4F68-8774-09F9E21B6979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C2652B-AF89-4392-8175-D396BBC19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AEC6003-E9E1-4DCE-9E66-DBEFE65C5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B328-6B37-4C8C-9A12-7CCEC69675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20087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63F505-4917-43B2-9BCD-6BC9EE3B4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E17017D-0784-4B51-88A5-9ED0F6027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9FB89FE-DACB-44F6-AA73-F50ECCD3C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52750-4E06-4F68-8774-09F9E21B6979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0B8E33B-5FDD-478E-A9A5-B8C06E991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4228B86-BC63-4C98-AF19-BC906263E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B328-6B37-4C8C-9A12-7CCEC69675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74338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6B89D4-5762-49F0-8460-88B8778A1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E96D486-6B68-41DA-A894-06EE70486D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35BA792-E4F1-4476-B87C-5B29FB9337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27A9A54-CD74-4D20-8D57-2E1B9D01C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52750-4E06-4F68-8774-09F9E21B6979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209D2D8-35A7-4440-989B-4741E17EC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AE01759-6842-4E82-A734-2F60059B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B328-6B37-4C8C-9A12-7CCEC69675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56584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3941A6-FA52-46B7-AFAA-076397EB3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3EA8B69-446A-4EE6-B472-5262C122C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9B60BE9-6032-41E3-83B3-FCAD139B81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5BEB339-188F-4192-9FC6-7FD1F6D154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64CF906-883F-4E58-9583-27F3D6DF81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05C522F-260F-4CE5-9A4A-B980BF33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52750-4E06-4F68-8774-09F9E21B6979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E00B600-D24B-4EDB-90F4-D17E9093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B2B8282-06E3-4A14-9C2C-6A68D9828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B328-6B37-4C8C-9A12-7CCEC69675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70919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65382E-3279-4A2C-84AA-D0A73478E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2BBA0F9-547A-47DF-98D1-6C7F83A3E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52750-4E06-4F68-8774-09F9E21B6979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3C6402C-A33F-4E64-9DBE-496318BCE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CDD1CA4-BD02-4601-A0AC-01EB2D3A0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B328-6B37-4C8C-9A12-7CCEC69675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74093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A28DF01-785C-41F5-ADAA-A40B3C578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52750-4E06-4F68-8774-09F9E21B6979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6CFE16D-EAF3-4732-BF0C-0FCCC97A8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859B932-0792-46BC-91B0-8AAAB9029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B328-6B37-4C8C-9A12-7CCEC69675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51781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AD7AE1-6A53-48F0-BB42-E9394EAE8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CB7B758-8861-4827-9488-94CFA908E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AA43A44-B249-47B8-B28E-41C762612F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5CE338C-6524-4741-84F3-82D4649E0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52750-4E06-4F68-8774-09F9E21B6979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B16CC65-0B82-44B2-966A-D4C8142B5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7A7E547-C321-40C3-9075-7EE905CDA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B328-6B37-4C8C-9A12-7CCEC69675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93334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757604-AF9D-4729-8E04-548F5812F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A379D7D-B69C-41EB-8394-43835C02D3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D1B53B5-C8AA-475A-AA3B-FDE3A5D688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2741707-457D-4ED3-A6C3-DA9A25BC5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52750-4E06-4F68-8774-09F9E21B6979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08E801D-B968-4EFD-B80E-DFBFC0F76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208AF51-1C81-498E-BADE-172E92C74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B328-6B37-4C8C-9A12-7CCEC69675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41852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F75578-7ABA-487C-AFF2-D8F15803A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4E5C9BF-4FFC-44C6-83EC-CAA9EB3ED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27CA615-957E-4A65-AD3E-5279C62A2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52750-4E06-4F68-8774-09F9E21B6979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37E5DDE-54B1-41BA-ACED-F0BE24F2A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D842579-E690-4178-AC5C-D78D04520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B328-6B37-4C8C-9A12-7CCEC69675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5185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A980-C5C3-41AB-8611-1266A1C6A7A2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BE638-1ECF-4978-B35D-8611E45B0E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04219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56EE6CB-8CCC-4AF7-B4DB-BBE6C72F0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9B8F79E-234E-4375-ADA9-FF667761ED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3E6FB3C-EAE9-45A5-8296-9190686BD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52750-4E06-4F68-8774-09F9E21B6979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1EC5D23-38CB-4681-B341-95D3311A5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846FFA1-2DA2-4A37-A99F-3020182A0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B328-6B37-4C8C-9A12-7CCEC69675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43533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7DF55-8688-4FA6-AF4E-8B4F1A5E855E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31/05/2024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6ACF9-48A5-4913-9443-C33E6E1FFBF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297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FE9F2-C6FA-4627-B8A1-2CBEDDAE68A7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31/05/2024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E2748-2FA9-4A25-A640-79BACA8BC85D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05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D6B83-BFB3-480E-852B-A322E399EA6F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31/05/2024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97604-D674-476F-9CEF-89DF47E5B29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9443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D439E-AAB3-43E7-8343-EE0F80D2FB4F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31/05/2024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DB39A-70E4-46EC-9728-9904BF826070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311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2F716-1FBF-4626-BBDE-B67CF71BB83A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31/05/2024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3784D-C33C-479C-95D9-F8D43F157146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7034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CA2E3-7B40-412E-BF08-BBD2B6E22A6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31/05/2024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2C3EA-E719-4991-A9BC-36627DC83E4A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399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1CAE8-B176-46A8-BA6F-232FA331CF6B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31/05/2024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920A6-014F-440A-81E1-8028B973B729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0032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B54A6-1A94-442F-B514-F91D26ABA0EE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31/05/2024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43D1A-4D9F-4B43-A8E3-191EEB7B1ED8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5403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E151B-342E-40C9-BBEF-33388129FE45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31/05/2024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BF609-2CC8-42B0-9F49-9403D5C0F729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157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A980-C5C3-41AB-8611-1266A1C6A7A2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BE638-1ECF-4978-B35D-8611E45B0E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86967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D6995-D5C5-45CD-836D-5E87E8C305C2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31/05/2024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3723A-4F11-4C22-A5F2-E41A1CC6D16E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7644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BBD50-0B8B-45E0-AC46-4CA3B4608939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31/05/2024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B60E6-34CC-4897-BEDC-F9392CD3011E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555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A980-C5C3-41AB-8611-1266A1C6A7A2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BE638-1ECF-4978-B35D-8611E45B0E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6017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A980-C5C3-41AB-8611-1266A1C6A7A2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BE638-1ECF-4978-B35D-8611E45B0E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2592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2A980-C5C3-41AB-8611-1266A1C6A7A2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BE638-1ECF-4978-B35D-8611E45B0E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9158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5A9DE7-2651-4740-A28C-17E4F2016707}" type="datetimeFigureOut">
              <a:rPr lang="pt-BR"/>
              <a:pPr>
                <a:defRPr/>
              </a:pPr>
              <a:t>31/05/2024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909612E7-1225-4068-83D1-62614735CFB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77426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4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52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7727A-CD69-4E7C-B49F-B09BF24552A9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00BE2-10E6-4B4D-9ED2-9509DF334F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5192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8482AF2-7DB2-4801-B117-13244FE57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4DD6648-5790-428C-A7A5-AB953E5C4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C29D72E-5146-4B75-9231-2A22D874F2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52750-4E06-4F68-8774-09F9E21B6979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31500E7-151B-49D3-868B-9043FF5698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A2A631E-48DF-4430-A9F0-ED19C7B677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7B328-6B37-4C8C-9A12-7CCEC69675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8199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349CDA0-2D3B-4266-9A0D-93C9942A32CB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31/05/2024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6F0E882-BD73-4B33-9D55-A91ED1133BD0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415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1.jpg"/><Relationship Id="rId2" Type="http://schemas.openxmlformats.org/officeDocument/2006/relationships/customXml" Target="../../customXml/item21.xml"/><Relationship Id="rId1" Type="http://schemas.openxmlformats.org/officeDocument/2006/relationships/customXml" Target="../../customXml/item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4.xml"/><Relationship Id="rId1" Type="http://schemas.openxmlformats.org/officeDocument/2006/relationships/customXml" Target="../../customXml/item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36.xml"/><Relationship Id="rId1" Type="http://schemas.openxmlformats.org/officeDocument/2006/relationships/customXml" Target="../../customXml/item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95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0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4104" y="2484020"/>
            <a:ext cx="11447864" cy="1017321"/>
          </a:xfrm>
        </p:spPr>
        <p:txBody>
          <a:bodyPr/>
          <a:lstStyle/>
          <a:p>
            <a:r>
              <a:rPr lang="en-US" sz="4000" dirty="0"/>
              <a:t>“Updates in epithelial </a:t>
            </a:r>
            <a:r>
              <a:rPr lang="en-US" sz="4000" dirty="0" err="1"/>
              <a:t>neoplasias</a:t>
            </a:r>
            <a:r>
              <a:rPr lang="en-US" sz="4000" dirty="0"/>
              <a:t> </a:t>
            </a:r>
            <a:br>
              <a:rPr lang="en-US" sz="4000" dirty="0"/>
            </a:br>
            <a:r>
              <a:rPr lang="en-US" sz="4000" dirty="0"/>
              <a:t>of the lower genital tract”</a:t>
            </a:r>
            <a:endParaRPr lang="pt-BR" sz="40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975949" y="4920854"/>
            <a:ext cx="7641167" cy="346075"/>
          </a:xfrm>
        </p:spPr>
        <p:txBody>
          <a:bodyPr/>
          <a:lstStyle/>
          <a:p>
            <a:r>
              <a:rPr lang="it-IT" dirty="0"/>
              <a:t>Gustavo Rubino de Azevedo Focchi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>
          <a:xfrm>
            <a:off x="975950" y="5461594"/>
            <a:ext cx="7641167" cy="346075"/>
          </a:xfrm>
        </p:spPr>
        <p:txBody>
          <a:bodyPr/>
          <a:lstStyle/>
          <a:p>
            <a:r>
              <a:rPr lang="pt-BR" sz="2400" dirty="0"/>
              <a:t>Dept. of Pathology (UNIFESP); DASA Laboratory </a:t>
            </a:r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05" y="2278622"/>
            <a:ext cx="2347595" cy="21715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75005" y="4459410"/>
            <a:ext cx="2347595" cy="2171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C2DA1D-2B6E-B0CC-B56A-5D3DE4F93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4369" y="6002334"/>
            <a:ext cx="1347333" cy="762066"/>
          </a:xfrm>
          <a:prstGeom prst="rect">
            <a:avLst/>
          </a:prstGeom>
        </p:spPr>
      </p:pic>
      <p:pic>
        <p:nvPicPr>
          <p:cNvPr id="10" name="Imagem 1">
            <a:extLst>
              <a:ext uri="{FF2B5EF4-FFF2-40B4-BE49-F238E27FC236}">
                <a16:creationId xmlns:a16="http://schemas.microsoft.com/office/drawing/2014/main" id="{FF8F8C08-9B4C-C3F8-6694-2545938409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2997" y="1426132"/>
            <a:ext cx="1133256" cy="1149996"/>
          </a:xfrm>
          <a:prstGeom prst="rect">
            <a:avLst/>
          </a:prstGeom>
        </p:spPr>
      </p:pic>
      <p:pic>
        <p:nvPicPr>
          <p:cNvPr id="8" name="Imagem 4">
            <a:extLst>
              <a:ext uri="{FF2B5EF4-FFF2-40B4-BE49-F238E27FC236}">
                <a16:creationId xmlns:a16="http://schemas.microsoft.com/office/drawing/2014/main" id="{9096F6A2-3432-D263-312A-AA9D373154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802" y="5968311"/>
            <a:ext cx="1341796" cy="7960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E4C5665-66AB-7F20-5C97-1F6B2F14A8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5440" y="3634016"/>
            <a:ext cx="2528367" cy="456761"/>
          </a:xfrm>
          <a:prstGeom prst="rect">
            <a:avLst/>
          </a:prstGeom>
        </p:spPr>
      </p:pic>
      <p:pic>
        <p:nvPicPr>
          <p:cNvPr id="19" name="Imagem 5">
            <a:extLst>
              <a:ext uri="{FF2B5EF4-FFF2-40B4-BE49-F238E27FC236}">
                <a16:creationId xmlns:a16="http://schemas.microsoft.com/office/drawing/2014/main" id="{347888CF-EE0E-B985-5A95-49C91E1EA1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5414" y="2843759"/>
            <a:ext cx="828417" cy="54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34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3E768-ADA0-C7FC-3D7D-BE9144D93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SCC - CERVIX: LVI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F863E-7F6A-CB2B-0743-4B900C2B4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17638"/>
            <a:ext cx="12122870" cy="4525963"/>
          </a:xfrm>
        </p:spPr>
        <p:txBody>
          <a:bodyPr/>
          <a:lstStyle/>
          <a:p>
            <a:r>
              <a:rPr lang="pt-BR" b="1" dirty="0"/>
              <a:t>ISCCP (670 cases; USA, Canada, Romania, Italy, Sweden, Japan; different periods spanning from 1992 to 2021)</a:t>
            </a:r>
          </a:p>
          <a:p>
            <a:r>
              <a:rPr lang="pt-BR" b="1" dirty="0"/>
              <a:t>FIGO 2018 stage: I (72%); II (11%); III (17%); IV (1%); unknown (n=31)</a:t>
            </a:r>
          </a:p>
          <a:p>
            <a:r>
              <a:rPr lang="pt-BR" b="1" dirty="0"/>
              <a:t>LVI: focal (&lt; 5 spaces); extensive (</a:t>
            </a:r>
            <a:r>
              <a:rPr lang="pt-BR" b="1" u="sng" dirty="0"/>
              <a:t>&gt;</a:t>
            </a:r>
            <a:r>
              <a:rPr lang="pt-BR" b="1" dirty="0"/>
              <a:t> 5 spaces)</a:t>
            </a:r>
          </a:p>
          <a:p>
            <a:r>
              <a:rPr lang="pt-BR" b="1" dirty="0">
                <a:solidFill>
                  <a:srgbClr val="FF0000"/>
                </a:solidFill>
              </a:rPr>
              <a:t>LVI independently predicts worse survival outcomes </a:t>
            </a:r>
          </a:p>
          <a:p>
            <a:r>
              <a:rPr lang="pt-BR" b="1" dirty="0">
                <a:solidFill>
                  <a:srgbClr val="C00000"/>
                </a:solidFill>
              </a:rPr>
              <a:t>Extensive LVI: worse progression-free survival (PFS)</a:t>
            </a:r>
          </a:p>
          <a:p>
            <a:r>
              <a:rPr lang="pt-BR" b="1" dirty="0">
                <a:solidFill>
                  <a:srgbClr val="00B050"/>
                </a:solidFill>
              </a:rPr>
              <a:t>Quantification of LVI should be considered in pathology reports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F759CF2-D9D7-251D-80E0-906AA7179894}"/>
              </a:ext>
            </a:extLst>
          </p:cNvPr>
          <p:cNvSpPr txBox="1"/>
          <p:nvPr/>
        </p:nvSpPr>
        <p:spPr>
          <a:xfrm>
            <a:off x="2134182" y="6391372"/>
            <a:ext cx="7923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1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Praiss AM</a:t>
            </a:r>
            <a:r>
              <a:rPr lang="pt-BR" sz="1800" b="1" kern="1200" dirty="0">
                <a:solidFill>
                  <a:prstClr val="black"/>
                </a:solidFill>
                <a:latin typeface="Calibri"/>
                <a:ea typeface="+mn-ea"/>
              </a:rPr>
              <a:t>, Allison D, Tessier-Cloutier B et al.–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Gynecol Oncol, 2023, 176: 147-154.</a:t>
            </a:r>
          </a:p>
        </p:txBody>
      </p:sp>
    </p:spTree>
    <p:extLst>
      <p:ext uri="{BB962C8B-B14F-4D97-AF65-F5344CB8AC3E}">
        <p14:creationId xmlns:p14="http://schemas.microsoft.com/office/powerpoint/2010/main" val="2269153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3">
            <a:extLst>
              <a:ext uri="{FF2B5EF4-FFF2-40B4-BE49-F238E27FC236}">
                <a16:creationId xmlns:a16="http://schemas.microsoft.com/office/drawing/2014/main" id="{E7D6C23A-B0B1-C5D0-F291-EEFAF8882BE6}"/>
              </a:ext>
            </a:extLst>
          </p:cNvPr>
          <p:cNvSpPr txBox="1"/>
          <p:nvPr/>
        </p:nvSpPr>
        <p:spPr>
          <a:xfrm>
            <a:off x="2134182" y="6391372"/>
            <a:ext cx="7923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1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Praiss AM</a:t>
            </a:r>
            <a:r>
              <a:rPr lang="pt-BR" sz="1800" b="1" kern="1200" dirty="0">
                <a:solidFill>
                  <a:prstClr val="black"/>
                </a:solidFill>
                <a:latin typeface="Calibri"/>
                <a:ea typeface="+mn-ea"/>
              </a:rPr>
              <a:t>, Allison D, Tessier-Cloutier B et al.–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Gynecol Oncol, 2023, 176: 147-154.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784A84-6C1C-D6DA-BF2B-2B7CDA741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36" y="707010"/>
            <a:ext cx="5622858" cy="52459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B27F88-CD0A-EDAE-ADD4-C0529E394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976" y="707010"/>
            <a:ext cx="5699941" cy="524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14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4267" y="365125"/>
            <a:ext cx="12019175" cy="1325563"/>
          </a:xfrm>
        </p:spPr>
        <p:txBody>
          <a:bodyPr>
            <a:normAutofit/>
          </a:bodyPr>
          <a:lstStyle/>
          <a:p>
            <a:pPr algn="ctr"/>
            <a:r>
              <a:rPr lang="pt-BR" b="1" dirty="0">
                <a:latin typeface="+mn-lt"/>
              </a:rPr>
              <a:t>SCC - CERVIX: TUMOR GRADING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48792" y="1514541"/>
            <a:ext cx="11312166" cy="4351338"/>
          </a:xfrm>
        </p:spPr>
        <p:txBody>
          <a:bodyPr>
            <a:normAutofit fontScale="92500"/>
          </a:bodyPr>
          <a:lstStyle/>
          <a:p>
            <a:r>
              <a:rPr lang="pt-BR" b="1" u="sng" dirty="0" err="1">
                <a:solidFill>
                  <a:srgbClr val="C00000"/>
                </a:solidFill>
              </a:rPr>
              <a:t>Not</a:t>
            </a:r>
            <a:r>
              <a:rPr lang="pt-BR" b="1" u="sng" dirty="0">
                <a:solidFill>
                  <a:srgbClr val="C00000"/>
                </a:solidFill>
              </a:rPr>
              <a:t> </a:t>
            </a:r>
            <a:r>
              <a:rPr lang="pt-BR" b="1" u="sng" dirty="0" err="1">
                <a:solidFill>
                  <a:srgbClr val="C00000"/>
                </a:solidFill>
              </a:rPr>
              <a:t>recommended</a:t>
            </a:r>
            <a:r>
              <a:rPr lang="pt-BR" b="1" u="sng" dirty="0">
                <a:solidFill>
                  <a:srgbClr val="C00000"/>
                </a:solidFill>
              </a:rPr>
              <a:t>.</a:t>
            </a:r>
          </a:p>
          <a:p>
            <a:r>
              <a:rPr lang="pt-BR" b="1" dirty="0"/>
              <a:t>Not included as a core or non-core item.</a:t>
            </a:r>
          </a:p>
          <a:p>
            <a:r>
              <a:rPr lang="pt-BR" b="1" dirty="0"/>
              <a:t>Considerable subjectivity component (Broders </a:t>
            </a:r>
            <a:r>
              <a:rPr lang="en-US" b="1" dirty="0"/>
              <a:t>/ WHO</a:t>
            </a:r>
            <a:r>
              <a:rPr lang="pt-BR" b="1" dirty="0"/>
              <a:t>).</a:t>
            </a:r>
          </a:p>
          <a:p>
            <a:r>
              <a:rPr lang="pt-BR" b="1" dirty="0"/>
              <a:t>Not been shown to consistently correlate with outcome.</a:t>
            </a:r>
          </a:p>
          <a:p>
            <a:r>
              <a:rPr lang="pt-BR" b="1" dirty="0"/>
              <a:t>Almost all tumors are HPV-associated and commonly basaloid and graded as poorly differentiated; </a:t>
            </a:r>
            <a:r>
              <a:rPr lang="pt-BR" b="1" u="sng" dirty="0">
                <a:solidFill>
                  <a:srgbClr val="FF0000"/>
                </a:solidFill>
              </a:rPr>
              <a:t>paradox: HPV-independent tumors (mostly keratinising and well-differentiated) have a worse prognosis than HPV-associated tumors (mostly non-keratinising, basaloid and poorly differentiated) !!! </a:t>
            </a:r>
          </a:p>
          <a:p>
            <a:r>
              <a:rPr lang="pt-BR" b="1" dirty="0">
                <a:solidFill>
                  <a:srgbClr val="FF0000"/>
                </a:solidFill>
              </a:rPr>
              <a:t>Grading of very small superficially (“early”) invasive carcinomas is probably not possible or relevant</a:t>
            </a:r>
          </a:p>
          <a:p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291752" y="6421331"/>
            <a:ext cx="7624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ICCR, Carcinoma of the Cervix Histopathology Reporting Guide, 5th. Ed., 2023.</a:t>
            </a:r>
          </a:p>
        </p:txBody>
      </p:sp>
    </p:spTree>
    <p:extLst>
      <p:ext uri="{BB962C8B-B14F-4D97-AF65-F5344CB8AC3E}">
        <p14:creationId xmlns:p14="http://schemas.microsoft.com/office/powerpoint/2010/main" val="3644683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9312E2-E3A3-295D-1560-E8CB81064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778" y="3325431"/>
            <a:ext cx="6038444" cy="19982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3C4600-4D25-95D8-DE74-DC39D2D51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709" y="181288"/>
            <a:ext cx="6897063" cy="183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57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3E768-ADA0-C7FC-3D7D-BE9144D93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SCC - CERVIX: NEW GRADING SYSTEM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F863E-7F6A-CB2B-0743-4B900C2B4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17638"/>
            <a:ext cx="12192000" cy="4525963"/>
          </a:xfrm>
        </p:spPr>
        <p:txBody>
          <a:bodyPr/>
          <a:lstStyle/>
          <a:p>
            <a:r>
              <a:rPr lang="pt-BR" sz="2800" b="1" dirty="0"/>
              <a:t>two completely independent cohorts from two different centres: test cohort (n= 125; 1991-2016) and independent validation cohort (n= 122; 2000-2016)</a:t>
            </a:r>
          </a:p>
          <a:p>
            <a:r>
              <a:rPr lang="pt-BR" sz="2800" b="1" dirty="0"/>
              <a:t>Stages: pT1b: 67% and 70,5%; LNI: 28% and 21%</a:t>
            </a:r>
          </a:p>
          <a:p>
            <a:r>
              <a:rPr lang="pt-BR" sz="2800" b="1" dirty="0"/>
              <a:t>tumor budding activity and cell nest size; keratinization, nuclear size; mitotic activity, tumor stroma</a:t>
            </a:r>
          </a:p>
          <a:p>
            <a:r>
              <a:rPr lang="pt-BR" sz="2800" b="1" dirty="0">
                <a:solidFill>
                  <a:srgbClr val="C00000"/>
                </a:solidFill>
              </a:rPr>
              <a:t>Small nest size and high tumor budding: strongly associated with worse overall survival (OS), disease-specific survival (DSS) and disease-free survival (DFS)</a:t>
            </a:r>
          </a:p>
          <a:p>
            <a:r>
              <a:rPr lang="pt-BR" sz="2800" b="1" dirty="0">
                <a:solidFill>
                  <a:srgbClr val="00B050"/>
                </a:solidFill>
              </a:rPr>
              <a:t>New grading system based on cell nest size and tumor budding: stage-independent prognosticator in both cohorts and superior to WHO grading system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D2CC1EE-4B5D-68EE-271D-61C82731D78E}"/>
              </a:ext>
            </a:extLst>
          </p:cNvPr>
          <p:cNvSpPr txBox="1"/>
          <p:nvPr/>
        </p:nvSpPr>
        <p:spPr>
          <a:xfrm>
            <a:off x="2440880" y="6391372"/>
            <a:ext cx="7310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1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Jesinghaus M, Strehl J</a:t>
            </a:r>
            <a:r>
              <a:rPr lang="pt-BR" sz="1800" b="1" kern="1200" dirty="0">
                <a:solidFill>
                  <a:prstClr val="black"/>
                </a:solidFill>
                <a:latin typeface="Calibri"/>
                <a:ea typeface="+mn-ea"/>
              </a:rPr>
              <a:t>, Boxberg M et al.–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J Pathol: Cin Res, 2018, 4: 93-102.</a:t>
            </a:r>
          </a:p>
        </p:txBody>
      </p:sp>
    </p:spTree>
    <p:extLst>
      <p:ext uri="{BB962C8B-B14F-4D97-AF65-F5344CB8AC3E}">
        <p14:creationId xmlns:p14="http://schemas.microsoft.com/office/powerpoint/2010/main" val="3054619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AD2CC1EE-4B5D-68EE-271D-61C82731D78E}"/>
              </a:ext>
            </a:extLst>
          </p:cNvPr>
          <p:cNvSpPr txBox="1"/>
          <p:nvPr/>
        </p:nvSpPr>
        <p:spPr>
          <a:xfrm>
            <a:off x="2440880" y="6391372"/>
            <a:ext cx="7310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1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Jesinghaus M, Strehl J</a:t>
            </a:r>
            <a:r>
              <a:rPr lang="pt-BR" sz="1800" b="1" kern="1200" dirty="0">
                <a:solidFill>
                  <a:prstClr val="black"/>
                </a:solidFill>
                <a:latin typeface="Calibri"/>
                <a:ea typeface="+mn-ea"/>
              </a:rPr>
              <a:t>, Boxberg M et al.–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J Pathol: Cin Res, 2018, 4: 93-102.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BD6C4D-BD1E-8B4B-E9D7-5B5A567F0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7" y="0"/>
            <a:ext cx="7592488" cy="22907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7F2EC6-A725-769F-E519-9DED182AF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1003" y="-15894"/>
            <a:ext cx="3733015" cy="2353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165E4E-6B5D-1B23-8BA9-299AF6661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69137"/>
            <a:ext cx="3772273" cy="23585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8E096E-8AAF-6F42-D076-435C628F1F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7505" y="3407005"/>
            <a:ext cx="7610436" cy="23538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C961024-E24D-8414-0C4C-C4664DD2A54A}"/>
              </a:ext>
            </a:extLst>
          </p:cNvPr>
          <p:cNvSpPr txBox="1"/>
          <p:nvPr/>
        </p:nvSpPr>
        <p:spPr>
          <a:xfrm>
            <a:off x="2923248" y="2376266"/>
            <a:ext cx="18934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High tumor budding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171881-31AD-FFA0-B052-38B61C40431E}"/>
              </a:ext>
            </a:extLst>
          </p:cNvPr>
          <p:cNvSpPr txBox="1"/>
          <p:nvPr/>
        </p:nvSpPr>
        <p:spPr>
          <a:xfrm>
            <a:off x="9260818" y="2413974"/>
            <a:ext cx="1853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Low tumor budding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C58B94-F6DB-EE6E-05F0-28D768764143}"/>
              </a:ext>
            </a:extLst>
          </p:cNvPr>
          <p:cNvSpPr txBox="1"/>
          <p:nvPr/>
        </p:nvSpPr>
        <p:spPr>
          <a:xfrm>
            <a:off x="650060" y="5844153"/>
            <a:ext cx="2640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Large and medium cell nests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A962B8-877D-E579-CE60-74833D303048}"/>
              </a:ext>
            </a:extLst>
          </p:cNvPr>
          <p:cNvSpPr txBox="1"/>
          <p:nvPr/>
        </p:nvSpPr>
        <p:spPr>
          <a:xfrm>
            <a:off x="6026590" y="5844153"/>
            <a:ext cx="49359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Small cell nests (stars) and single cell invasion (arrows)</a:t>
            </a:r>
          </a:p>
        </p:txBody>
      </p:sp>
    </p:spTree>
    <p:extLst>
      <p:ext uri="{BB962C8B-B14F-4D97-AF65-F5344CB8AC3E}">
        <p14:creationId xmlns:p14="http://schemas.microsoft.com/office/powerpoint/2010/main" val="3543232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3">
            <a:extLst>
              <a:ext uri="{FF2B5EF4-FFF2-40B4-BE49-F238E27FC236}">
                <a16:creationId xmlns:a16="http://schemas.microsoft.com/office/drawing/2014/main" id="{4B559323-7892-B583-46E7-A7917A6D7ABE}"/>
              </a:ext>
            </a:extLst>
          </p:cNvPr>
          <p:cNvSpPr txBox="1"/>
          <p:nvPr/>
        </p:nvSpPr>
        <p:spPr>
          <a:xfrm>
            <a:off x="2440880" y="6391372"/>
            <a:ext cx="7310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1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Jesinghaus M, Strehl J</a:t>
            </a:r>
            <a:r>
              <a:rPr lang="pt-BR" sz="1800" b="1" kern="1200" dirty="0">
                <a:solidFill>
                  <a:prstClr val="black"/>
                </a:solidFill>
                <a:latin typeface="Calibri"/>
                <a:ea typeface="+mn-ea"/>
              </a:rPr>
              <a:t>, Boxberg M et al.–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J Pathol: Cin Res, 2018, 4: 93-102.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F2F4C6-F25B-1AD6-0D16-DDC5C2BEE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437" y="97296"/>
            <a:ext cx="8161125" cy="617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363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3">
            <a:extLst>
              <a:ext uri="{FF2B5EF4-FFF2-40B4-BE49-F238E27FC236}">
                <a16:creationId xmlns:a16="http://schemas.microsoft.com/office/drawing/2014/main" id="{4B559323-7892-B583-46E7-A7917A6D7ABE}"/>
              </a:ext>
            </a:extLst>
          </p:cNvPr>
          <p:cNvSpPr txBox="1"/>
          <p:nvPr/>
        </p:nvSpPr>
        <p:spPr>
          <a:xfrm>
            <a:off x="2440880" y="6391372"/>
            <a:ext cx="7310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1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Jesinghaus M, Strehl J</a:t>
            </a:r>
            <a:r>
              <a:rPr lang="pt-BR" sz="1800" b="1" kern="1200" dirty="0">
                <a:solidFill>
                  <a:prstClr val="black"/>
                </a:solidFill>
                <a:latin typeface="Calibri"/>
                <a:ea typeface="+mn-ea"/>
              </a:rPr>
              <a:t>, Boxberg M et al.–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J Pathol: Cin Res, 2018, 4: 93-102.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A084FE-9961-7407-DA5F-438B9509A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792" y="226683"/>
            <a:ext cx="8050415" cy="26129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27B96E-EBBF-87DE-367F-1DF72C503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551" y="3429000"/>
            <a:ext cx="8257880" cy="23862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616F73-E560-CB2D-68DB-F1A28F245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6569" y="3429000"/>
            <a:ext cx="4135431" cy="246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41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3E768-ADA0-C7FC-3D7D-BE9144D93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SCC - CERVIX: NEW GRADING SYSTEM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F863E-7F6A-CB2B-0743-4B900C2B4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41523"/>
            <a:ext cx="11972041" cy="4525963"/>
          </a:xfrm>
        </p:spPr>
        <p:txBody>
          <a:bodyPr/>
          <a:lstStyle/>
          <a:p>
            <a:r>
              <a:rPr lang="pt-BR" sz="2800" b="1" dirty="0"/>
              <a:t>94 consecutive surgically-excised therapy-naive cases; pT1b or higher</a:t>
            </a:r>
          </a:p>
          <a:p>
            <a:r>
              <a:rPr lang="pt-BR" sz="2800" b="1" dirty="0"/>
              <a:t>tumor budding activity and cell nest size (TBNS system)</a:t>
            </a:r>
          </a:p>
          <a:p>
            <a:r>
              <a:rPr lang="pt-BR" sz="2800" b="1" dirty="0">
                <a:solidFill>
                  <a:srgbClr val="C00000"/>
                </a:solidFill>
              </a:rPr>
              <a:t>Small nest size and high tumor budding: each individually associated with reduced OS, DSS and DFS</a:t>
            </a:r>
          </a:p>
          <a:p>
            <a:r>
              <a:rPr lang="pt-BR" sz="2800" b="1" dirty="0">
                <a:solidFill>
                  <a:srgbClr val="00B050"/>
                </a:solidFill>
              </a:rPr>
              <a:t>Full TBNS: associated with reduced OS, DSS and DFS independent of patient age, pathologic stage and regional lymph node status; validation of the previous study</a:t>
            </a:r>
          </a:p>
          <a:p>
            <a:r>
              <a:rPr lang="pt-BR" sz="2800" b="1" dirty="0">
                <a:solidFill>
                  <a:srgbClr val="FF0000"/>
                </a:solidFill>
              </a:rPr>
              <a:t>Keratinization, nuclear size, mitotic count and WHO grade: not associated with decreased OS</a:t>
            </a:r>
          </a:p>
        </p:txBody>
      </p:sp>
      <p:sp>
        <p:nvSpPr>
          <p:cNvPr id="5" name="CaixaDeTexto 3">
            <a:extLst>
              <a:ext uri="{FF2B5EF4-FFF2-40B4-BE49-F238E27FC236}">
                <a16:creationId xmlns:a16="http://schemas.microsoft.com/office/drawing/2014/main" id="{9618C8C6-5640-8B90-5D27-ED1E9A0B66C1}"/>
              </a:ext>
            </a:extLst>
          </p:cNvPr>
          <p:cNvSpPr txBox="1"/>
          <p:nvPr/>
        </p:nvSpPr>
        <p:spPr>
          <a:xfrm>
            <a:off x="2361660" y="6391372"/>
            <a:ext cx="7468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Zare SY, Aisagbonhi O, Hasteh F et al.– Am J Surg Pathol, 2020: 44:1151-1160.</a:t>
            </a:r>
          </a:p>
        </p:txBody>
      </p:sp>
    </p:spTree>
    <p:extLst>
      <p:ext uri="{BB962C8B-B14F-4D97-AF65-F5344CB8AC3E}">
        <p14:creationId xmlns:p14="http://schemas.microsoft.com/office/powerpoint/2010/main" val="3995268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3">
            <a:extLst>
              <a:ext uri="{FF2B5EF4-FFF2-40B4-BE49-F238E27FC236}">
                <a16:creationId xmlns:a16="http://schemas.microsoft.com/office/drawing/2014/main" id="{9618C8C6-5640-8B90-5D27-ED1E9A0B66C1}"/>
              </a:ext>
            </a:extLst>
          </p:cNvPr>
          <p:cNvSpPr txBox="1"/>
          <p:nvPr/>
        </p:nvSpPr>
        <p:spPr>
          <a:xfrm>
            <a:off x="2361660" y="6391372"/>
            <a:ext cx="7468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Zare SY, Aisagbonhi O, Hasteh F et al.– Am J Surg Pathol, 2020: 44:1151-1160.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C1AFB3-09C6-4BFC-FC00-10663E75B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408" y="2338009"/>
            <a:ext cx="6657713" cy="4091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B0DA7C-B8BB-5974-907E-CEDD18D6C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834" y="4782"/>
            <a:ext cx="7811440" cy="23003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A94D4C-02A5-52E5-EE3F-E904D2B14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504" y="2683842"/>
            <a:ext cx="4427724" cy="303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968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Disclosure of Relevant Financial Relationships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1402915" y="1878768"/>
            <a:ext cx="9452975" cy="4359194"/>
          </a:xfrm>
        </p:spPr>
        <p:txBody>
          <a:bodyPr/>
          <a:lstStyle/>
          <a:p>
            <a:r>
              <a:rPr lang="en-US" dirty="0"/>
              <a:t>Dr. Gustavo Rubino de Azevedo Focchi </a:t>
            </a:r>
          </a:p>
          <a:p>
            <a:r>
              <a:rPr lang="en-US" dirty="0"/>
              <a:t>declares he has no conflict(s) of interest to disclose </a:t>
            </a:r>
          </a:p>
          <a:p>
            <a:pPr>
              <a:lnSpc>
                <a:spcPts val="2667"/>
              </a:lnSpc>
            </a:pPr>
            <a:endParaRPr lang="pt-BR" sz="2000" dirty="0"/>
          </a:p>
          <a:p>
            <a:pPr>
              <a:lnSpc>
                <a:spcPts val="2667"/>
              </a:lnSpc>
            </a:pPr>
            <a:endParaRPr lang="pt-BR" sz="2000" dirty="0"/>
          </a:p>
          <a:p>
            <a:pPr>
              <a:lnSpc>
                <a:spcPts val="2667"/>
              </a:lnSpc>
            </a:pPr>
            <a:endParaRPr lang="pt-BR" sz="2000" dirty="0"/>
          </a:p>
          <a:p>
            <a:pPr>
              <a:lnSpc>
                <a:spcPts val="2667"/>
              </a:lnSpc>
            </a:pPr>
            <a:endParaRPr lang="pt-BR" sz="2000" dirty="0"/>
          </a:p>
          <a:p>
            <a:pPr>
              <a:lnSpc>
                <a:spcPts val="2667"/>
              </a:lnSpc>
            </a:pPr>
            <a:endParaRPr lang="pt-BR" sz="2000" dirty="0"/>
          </a:p>
          <a:p>
            <a:pPr>
              <a:lnSpc>
                <a:spcPts val="2667"/>
              </a:lnSpc>
            </a:pPr>
            <a:r>
              <a:rPr lang="pt-BR" sz="1733" dirty="0"/>
              <a:t>RDC Nº 96/08 da ANVISA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916" y="1127275"/>
            <a:ext cx="4348169" cy="34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63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3E768-ADA0-C7FC-3D7D-BE9144D93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SCC - CERVIX: NEW GRADING SYSTEM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F863E-7F6A-CB2B-0743-4B900C2B4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62494"/>
            <a:ext cx="12122870" cy="4525963"/>
          </a:xfrm>
        </p:spPr>
        <p:txBody>
          <a:bodyPr/>
          <a:lstStyle/>
          <a:p>
            <a:r>
              <a:rPr lang="pt-BR" b="1" dirty="0"/>
              <a:t>ISCCP (670 cases; USA, Canada, Romania, Italy, Sweden, Japan; different periods spanning from 1992 to 2021)</a:t>
            </a:r>
          </a:p>
          <a:p>
            <a:r>
              <a:rPr lang="pt-BR" b="1" dirty="0"/>
              <a:t>Grading systems: original Broders (586); consensus Broders (587); Jesinghaus (587); Silva (584); tumor stroma (fibrous or myxoid) (556)</a:t>
            </a:r>
          </a:p>
        </p:txBody>
      </p:sp>
      <p:sp>
        <p:nvSpPr>
          <p:cNvPr id="6" name="CaixaDeTexto 3">
            <a:extLst>
              <a:ext uri="{FF2B5EF4-FFF2-40B4-BE49-F238E27FC236}">
                <a16:creationId xmlns:a16="http://schemas.microsoft.com/office/drawing/2014/main" id="{460F869D-DE24-D682-E90D-04D699A32905}"/>
              </a:ext>
            </a:extLst>
          </p:cNvPr>
          <p:cNvSpPr txBox="1"/>
          <p:nvPr/>
        </p:nvSpPr>
        <p:spPr>
          <a:xfrm>
            <a:off x="2495984" y="6391372"/>
            <a:ext cx="720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1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Stolnicu S, Praiss AM</a:t>
            </a:r>
            <a:r>
              <a:rPr lang="pt-BR" sz="1800" b="1" kern="1200" dirty="0">
                <a:solidFill>
                  <a:prstClr val="black"/>
                </a:solidFill>
                <a:latin typeface="Calibri"/>
                <a:ea typeface="+mn-ea"/>
              </a:rPr>
              <a:t>, Allison D et al.–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Int J Gyn Pathol, 2024, 43: 203-214.</a:t>
            </a:r>
          </a:p>
        </p:txBody>
      </p:sp>
    </p:spTree>
    <p:extLst>
      <p:ext uri="{BB962C8B-B14F-4D97-AF65-F5344CB8AC3E}">
        <p14:creationId xmlns:p14="http://schemas.microsoft.com/office/powerpoint/2010/main" val="2776048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DA779C-1FF3-F5DC-9549-C1F6F011B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340" y="114664"/>
            <a:ext cx="4266029" cy="17626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D76B1F-BBC3-68FA-AF34-F8479F0B5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262" y="1969078"/>
            <a:ext cx="1257475" cy="3429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3456CC-8E35-01D0-5A7C-1E1B38377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4054" y="23309"/>
            <a:ext cx="3007946" cy="34056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F08C1D0-FFB0-AFC3-59E8-1D9F05622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88" y="23309"/>
            <a:ext cx="2916875" cy="34056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C0A2C46-BDE6-9A65-1E21-80DE00B0B5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1220" y="3015876"/>
            <a:ext cx="2968352" cy="36908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DCA0792-CF3B-35F5-E1AD-C4C7D3E78D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6304" y="3023320"/>
            <a:ext cx="3155085" cy="369085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AC20F97-FF3A-B3AF-8420-D91E41374EFE}"/>
              </a:ext>
            </a:extLst>
          </p:cNvPr>
          <p:cNvSpPr txBox="1"/>
          <p:nvPr/>
        </p:nvSpPr>
        <p:spPr>
          <a:xfrm>
            <a:off x="50204" y="3629319"/>
            <a:ext cx="2520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Gr. 1: ~ 75% differentiated cells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27F227-6B8C-93C4-96B6-35C3A8BA206A}"/>
              </a:ext>
            </a:extLst>
          </p:cNvPr>
          <p:cNvSpPr txBox="1"/>
          <p:nvPr/>
        </p:nvSpPr>
        <p:spPr>
          <a:xfrm>
            <a:off x="3186818" y="2708099"/>
            <a:ext cx="2520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Gr. 2: ~ 50% differentiated cells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B62D06-9C1D-1B06-236D-43642ADA3E26}"/>
              </a:ext>
            </a:extLst>
          </p:cNvPr>
          <p:cNvSpPr txBox="1"/>
          <p:nvPr/>
        </p:nvSpPr>
        <p:spPr>
          <a:xfrm>
            <a:off x="6272226" y="2708099"/>
            <a:ext cx="2560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Gr. 3: ~ 25 % differentiated cells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9C4DEC1-5F20-F54C-4E07-3D5A1BE4ED20}"/>
              </a:ext>
            </a:extLst>
          </p:cNvPr>
          <p:cNvSpPr txBox="1"/>
          <p:nvPr/>
        </p:nvSpPr>
        <p:spPr>
          <a:xfrm>
            <a:off x="9554740" y="3629319"/>
            <a:ext cx="2428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Gr. 4: ~ 0% differentiated cells</a:t>
            </a:r>
          </a:p>
        </p:txBody>
      </p:sp>
    </p:spTree>
    <p:extLst>
      <p:ext uri="{BB962C8B-B14F-4D97-AF65-F5344CB8AC3E}">
        <p14:creationId xmlns:p14="http://schemas.microsoft.com/office/powerpoint/2010/main" val="147613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9F7F0E2-73D3-696A-919A-32B6A0C97713}"/>
              </a:ext>
            </a:extLst>
          </p:cNvPr>
          <p:cNvSpPr txBox="1"/>
          <p:nvPr/>
        </p:nvSpPr>
        <p:spPr>
          <a:xfrm>
            <a:off x="2495984" y="6391372"/>
            <a:ext cx="720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1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Stolnicu S, Praiss AM</a:t>
            </a:r>
            <a:r>
              <a:rPr lang="pt-BR" sz="1800" b="1" kern="1200" dirty="0">
                <a:solidFill>
                  <a:prstClr val="black"/>
                </a:solidFill>
                <a:latin typeface="Calibri"/>
                <a:ea typeface="+mn-ea"/>
              </a:rPr>
              <a:t>, Allison D et al.–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Int J Gyn Pathol, 2024, 43: 203-214.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343D81-540A-01A0-F5A4-CF765D15D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81" y="2067495"/>
            <a:ext cx="11736438" cy="231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80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9F7F0E2-73D3-696A-919A-32B6A0C97713}"/>
              </a:ext>
            </a:extLst>
          </p:cNvPr>
          <p:cNvSpPr txBox="1"/>
          <p:nvPr/>
        </p:nvSpPr>
        <p:spPr>
          <a:xfrm>
            <a:off x="2495984" y="6391372"/>
            <a:ext cx="720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1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Stolnicu S, Praiss AM</a:t>
            </a:r>
            <a:r>
              <a:rPr lang="pt-BR" sz="1800" b="1" kern="1200" dirty="0">
                <a:solidFill>
                  <a:prstClr val="black"/>
                </a:solidFill>
                <a:latin typeface="Calibri"/>
                <a:ea typeface="+mn-ea"/>
              </a:rPr>
              <a:t>, Allison D et al.–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Int J Gyn Pathol, 2024, 43: 203-214.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B711A5-DD9D-A6F6-99B0-53939E200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381"/>
            <a:ext cx="4672339" cy="37196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BF6418-23C0-DEFD-D76D-6715E8433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814" y="2792726"/>
            <a:ext cx="4514372" cy="3598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340949-24F4-4E18-C1CA-F6615401B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9661" y="56527"/>
            <a:ext cx="4672339" cy="374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9741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9F7F0E2-73D3-696A-919A-32B6A0C97713}"/>
              </a:ext>
            </a:extLst>
          </p:cNvPr>
          <p:cNvSpPr txBox="1"/>
          <p:nvPr/>
        </p:nvSpPr>
        <p:spPr>
          <a:xfrm>
            <a:off x="2495984" y="6391372"/>
            <a:ext cx="720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1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Stolnicu S, Praiss AM</a:t>
            </a:r>
            <a:r>
              <a:rPr lang="pt-BR" sz="1800" b="1" kern="1200" dirty="0">
                <a:solidFill>
                  <a:prstClr val="black"/>
                </a:solidFill>
                <a:latin typeface="Calibri"/>
                <a:ea typeface="+mn-ea"/>
              </a:rPr>
              <a:t>, Allison D et al.–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Int J Gyn Pathol, 2024, 43: 203-214.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20DC88-B54F-350F-E1E1-742148021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44" y="1914755"/>
            <a:ext cx="11907912" cy="23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490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9F7F0E2-73D3-696A-919A-32B6A0C97713}"/>
              </a:ext>
            </a:extLst>
          </p:cNvPr>
          <p:cNvSpPr txBox="1"/>
          <p:nvPr/>
        </p:nvSpPr>
        <p:spPr>
          <a:xfrm>
            <a:off x="2495984" y="6391372"/>
            <a:ext cx="720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1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Stolnicu S, Praiss AM</a:t>
            </a:r>
            <a:r>
              <a:rPr lang="pt-BR" sz="1800" b="1" kern="1200" dirty="0">
                <a:solidFill>
                  <a:prstClr val="black"/>
                </a:solidFill>
                <a:latin typeface="Calibri"/>
                <a:ea typeface="+mn-ea"/>
              </a:rPr>
              <a:t>, Allison D et al.–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Int J Gyn Pathol, 2024, 43: 203-214.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BC9AE6-3EBE-70F0-12D2-AFC7919EB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450" y="1078285"/>
            <a:ext cx="5892222" cy="46720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DC443E-5B4F-10AB-252B-FAFBE7B9D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80" y="1087712"/>
            <a:ext cx="5908172" cy="467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678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9F7F0E2-73D3-696A-919A-32B6A0C97713}"/>
              </a:ext>
            </a:extLst>
          </p:cNvPr>
          <p:cNvSpPr txBox="1"/>
          <p:nvPr/>
        </p:nvSpPr>
        <p:spPr>
          <a:xfrm>
            <a:off x="2495984" y="6391372"/>
            <a:ext cx="720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1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Stolnicu S, Praiss AM</a:t>
            </a:r>
            <a:r>
              <a:rPr lang="pt-BR" sz="1800" b="1" kern="1200" dirty="0">
                <a:solidFill>
                  <a:prstClr val="black"/>
                </a:solidFill>
                <a:latin typeface="Calibri"/>
                <a:ea typeface="+mn-ea"/>
              </a:rPr>
              <a:t>, Allison D et al.–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Int J Gyn Pathol, 2024, 43: 203-214.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EFADCC-F781-6C22-4FAB-11026719E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725" y="1083148"/>
            <a:ext cx="5841991" cy="46012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C89476-B256-D28D-38F6-2094D97AD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16" y="1045043"/>
            <a:ext cx="5889560" cy="463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43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9F7F0E2-73D3-696A-919A-32B6A0C97713}"/>
              </a:ext>
            </a:extLst>
          </p:cNvPr>
          <p:cNvSpPr txBox="1"/>
          <p:nvPr/>
        </p:nvSpPr>
        <p:spPr>
          <a:xfrm>
            <a:off x="2495984" y="6391372"/>
            <a:ext cx="720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1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Stolnicu S, Praiss AM</a:t>
            </a:r>
            <a:r>
              <a:rPr lang="pt-BR" sz="1800" b="1" kern="1200" dirty="0">
                <a:solidFill>
                  <a:prstClr val="black"/>
                </a:solidFill>
                <a:latin typeface="Calibri"/>
                <a:ea typeface="+mn-ea"/>
              </a:rPr>
              <a:t>, Allison D et al.–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Int J Gyn Pathol, 2024, 43: 203-214.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D14719-D79F-775F-497B-DC63EBC13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939" y="970959"/>
            <a:ext cx="9478122" cy="427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6041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9F7F0E2-73D3-696A-919A-32B6A0C97713}"/>
              </a:ext>
            </a:extLst>
          </p:cNvPr>
          <p:cNvSpPr txBox="1"/>
          <p:nvPr/>
        </p:nvSpPr>
        <p:spPr>
          <a:xfrm>
            <a:off x="2495984" y="6391372"/>
            <a:ext cx="720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Stolnicu S, Praiss AM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, Allison D et al.– Int J Gyn Pathol, 2024, 43: 203-214.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C79921-1508-E2A4-AAEC-F4FB3F541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66" y="97296"/>
            <a:ext cx="9793067" cy="19147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644742-9150-2D89-4205-DF66B8BB3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79734"/>
            <a:ext cx="3974691" cy="3125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E08EAF-B8EF-CA81-237E-1A87E13BD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7031" y="2375659"/>
            <a:ext cx="3977935" cy="31255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60189A-FA7F-89BB-8CE1-369393E262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4064" y="2375659"/>
            <a:ext cx="3977936" cy="312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3877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3E768-ADA0-C7FC-3D7D-BE9144D93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SCC - CERVIX: NEW GRADING SYSTEM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F863E-7F6A-CB2B-0743-4B900C2B4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62494"/>
            <a:ext cx="12122870" cy="4525963"/>
          </a:xfrm>
        </p:spPr>
        <p:txBody>
          <a:bodyPr/>
          <a:lstStyle/>
          <a:p>
            <a:r>
              <a:rPr lang="pt-BR" b="1" dirty="0"/>
              <a:t>ISCCP (670 cases; USA, Canada, Romania, Italy, Sweden, Japan; different periods spanning from 1992 to 2021)</a:t>
            </a:r>
          </a:p>
          <a:p>
            <a:r>
              <a:rPr lang="pt-BR" b="1" dirty="0"/>
              <a:t>Grading systems: original Broders (586); consensus Broders (587); Jesinghaus (587); Silva (584); tumor stroma (fibrous or myxoid) (556)</a:t>
            </a:r>
          </a:p>
          <a:p>
            <a:r>
              <a:rPr lang="pt-BR" b="1" dirty="0"/>
              <a:t>Poor reproducibility among grading systems; limited predictive accuracy; </a:t>
            </a:r>
            <a:r>
              <a:rPr lang="pt-BR" b="1" dirty="0">
                <a:solidFill>
                  <a:srgbClr val="0070C0"/>
                </a:solidFill>
              </a:rPr>
              <a:t>binary Broders and binary Jesinghaus: improved predictive accuracy for survival and lymph node metastasis</a:t>
            </a:r>
          </a:p>
        </p:txBody>
      </p:sp>
      <p:sp>
        <p:nvSpPr>
          <p:cNvPr id="6" name="CaixaDeTexto 3">
            <a:extLst>
              <a:ext uri="{FF2B5EF4-FFF2-40B4-BE49-F238E27FC236}">
                <a16:creationId xmlns:a16="http://schemas.microsoft.com/office/drawing/2014/main" id="{460F869D-DE24-D682-E90D-04D699A32905}"/>
              </a:ext>
            </a:extLst>
          </p:cNvPr>
          <p:cNvSpPr txBox="1"/>
          <p:nvPr/>
        </p:nvSpPr>
        <p:spPr>
          <a:xfrm>
            <a:off x="2495984" y="6391372"/>
            <a:ext cx="720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1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Stolnicu S, Praiss AM</a:t>
            </a:r>
            <a:r>
              <a:rPr lang="pt-BR" sz="1800" b="1" kern="1200" dirty="0">
                <a:solidFill>
                  <a:prstClr val="black"/>
                </a:solidFill>
                <a:latin typeface="Calibri"/>
                <a:ea typeface="+mn-ea"/>
              </a:rPr>
              <a:t>, Allison D et al.–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Int J Gyn Pathol, 2024, 43: 203-214.</a:t>
            </a:r>
          </a:p>
        </p:txBody>
      </p:sp>
    </p:spTree>
    <p:extLst>
      <p:ext uri="{BB962C8B-B14F-4D97-AF65-F5344CB8AC3E}">
        <p14:creationId xmlns:p14="http://schemas.microsoft.com/office/powerpoint/2010/main" val="853925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F863E-7F6A-CB2B-0743-4B900C2B4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68846"/>
            <a:ext cx="12192000" cy="4525963"/>
          </a:xfrm>
        </p:spPr>
        <p:txBody>
          <a:bodyPr/>
          <a:lstStyle/>
          <a:p>
            <a:r>
              <a:rPr lang="pt-BR" sz="2800" b="1" dirty="0"/>
              <a:t>International Squamous Cell Carcinoma Project (ISCCP); USA, Canada, Romania, Italy, Sweden, Japan; cases from different periods spanning from 1992 to 2021; 670 cases </a:t>
            </a:r>
          </a:p>
          <a:p>
            <a:r>
              <a:rPr lang="pt-BR" sz="2800" b="1" dirty="0"/>
              <a:t>447 cases with available tissue; TMA; HPV-RNA ISH (LR and HR); P16, P53 IHC</a:t>
            </a:r>
          </a:p>
          <a:p>
            <a:r>
              <a:rPr lang="pt-BR" sz="2800" b="1" dirty="0"/>
              <a:t>HPV-independent: negative by ISH and no diffuse P16 positivity; HPV-associated: positive by ISH</a:t>
            </a:r>
          </a:p>
          <a:p>
            <a:r>
              <a:rPr lang="pt-BR" sz="2800" b="1" dirty="0">
                <a:solidFill>
                  <a:srgbClr val="C00000"/>
                </a:solidFill>
              </a:rPr>
              <a:t>10 HPV-I (2%) and 435 HPV-A cases; 2 equivocal cases (excluded)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P53 IHC: 2 null; 8 wild type</a:t>
            </a:r>
          </a:p>
          <a:p>
            <a:r>
              <a:rPr lang="pt-BR" sz="2800" b="1" dirty="0">
                <a:solidFill>
                  <a:srgbClr val="FF0000"/>
                </a:solidFill>
              </a:rPr>
              <a:t>HPV-I when compared with HPV-A: significantly older (median age 72 vs. 49) and diagnosed at a higher stage (40% vs. 18% stage III</a:t>
            </a:r>
            <a:r>
              <a:rPr lang="en-US" sz="2800" b="1" dirty="0">
                <a:solidFill>
                  <a:srgbClr val="FF0000"/>
                </a:solidFill>
              </a:rPr>
              <a:t>/IV)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2 patients had distant recurrences and 3 died of disease</a:t>
            </a:r>
            <a:endParaRPr lang="pt-BR" sz="2800" b="1" dirty="0">
              <a:solidFill>
                <a:srgbClr val="FF0000"/>
              </a:solidFill>
            </a:endParaRPr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9D17DFAA-D690-56CB-B7CA-856563851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7296"/>
            <a:ext cx="10972800" cy="1143000"/>
          </a:xfrm>
        </p:spPr>
        <p:txBody>
          <a:bodyPr/>
          <a:lstStyle/>
          <a:p>
            <a:r>
              <a:rPr lang="pt-BR" b="1" dirty="0"/>
              <a:t>SCC - CERVIX: HPV-independent </a:t>
            </a:r>
          </a:p>
        </p:txBody>
      </p:sp>
      <p:sp>
        <p:nvSpPr>
          <p:cNvPr id="7" name="CaixaDeTexto 3">
            <a:extLst>
              <a:ext uri="{FF2B5EF4-FFF2-40B4-BE49-F238E27FC236}">
                <a16:creationId xmlns:a16="http://schemas.microsoft.com/office/drawing/2014/main" id="{8A55FC75-926C-EB46-C741-E0800A74B613}"/>
              </a:ext>
            </a:extLst>
          </p:cNvPr>
          <p:cNvSpPr txBox="1"/>
          <p:nvPr/>
        </p:nvSpPr>
        <p:spPr>
          <a:xfrm>
            <a:off x="2304381" y="6391372"/>
            <a:ext cx="7583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Stolnicu S, Allison D, Praiss AM et al. – Am J Surg Pathol, 2023, 47: 1376-1389.</a:t>
            </a:r>
          </a:p>
        </p:txBody>
      </p:sp>
    </p:spTree>
    <p:extLst>
      <p:ext uri="{BB962C8B-B14F-4D97-AF65-F5344CB8AC3E}">
        <p14:creationId xmlns:p14="http://schemas.microsoft.com/office/powerpoint/2010/main" val="23179140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9F7F0E2-73D3-696A-919A-32B6A0C97713}"/>
              </a:ext>
            </a:extLst>
          </p:cNvPr>
          <p:cNvSpPr txBox="1"/>
          <p:nvPr/>
        </p:nvSpPr>
        <p:spPr>
          <a:xfrm>
            <a:off x="2495984" y="6391372"/>
            <a:ext cx="720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1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Stolnicu S, Praiss AM</a:t>
            </a:r>
            <a:r>
              <a:rPr lang="pt-BR" sz="1800" b="1" kern="1200" dirty="0">
                <a:solidFill>
                  <a:prstClr val="black"/>
                </a:solidFill>
                <a:latin typeface="Calibri"/>
                <a:ea typeface="+mn-ea"/>
              </a:rPr>
              <a:t>, Allison D et al.–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Int J Gyn Pathol, 2024, 43: 203-214.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6FA7EB-82CF-6A46-7267-E89061CFC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347" y="0"/>
            <a:ext cx="10501404" cy="63913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F7A06D-9657-674E-59CA-BC28925D1B08}"/>
              </a:ext>
            </a:extLst>
          </p:cNvPr>
          <p:cNvSpPr txBox="1"/>
          <p:nvPr/>
        </p:nvSpPr>
        <p:spPr>
          <a:xfrm>
            <a:off x="-38622" y="358218"/>
            <a:ext cx="7729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latin typeface="+mj-lt"/>
              </a:rPr>
              <a:t>OS</a:t>
            </a:r>
          </a:p>
        </p:txBody>
      </p:sp>
    </p:spTree>
    <p:extLst>
      <p:ext uri="{BB962C8B-B14F-4D97-AF65-F5344CB8AC3E}">
        <p14:creationId xmlns:p14="http://schemas.microsoft.com/office/powerpoint/2010/main" val="6951949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9F7F0E2-73D3-696A-919A-32B6A0C97713}"/>
              </a:ext>
            </a:extLst>
          </p:cNvPr>
          <p:cNvSpPr txBox="1"/>
          <p:nvPr/>
        </p:nvSpPr>
        <p:spPr>
          <a:xfrm>
            <a:off x="2495984" y="6391372"/>
            <a:ext cx="720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1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Stolnicu S, Praiss AM</a:t>
            </a:r>
            <a:r>
              <a:rPr lang="pt-BR" sz="1800" b="1" kern="1200" dirty="0">
                <a:solidFill>
                  <a:prstClr val="black"/>
                </a:solidFill>
                <a:latin typeface="Calibri"/>
                <a:ea typeface="+mn-ea"/>
              </a:rPr>
              <a:t>, Allison D et al.–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Int J Gyn Pathol, 2024, 43: 203-214.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09CB35-D6AF-18D1-8543-9458DB8F3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44" y="-1"/>
            <a:ext cx="10700006" cy="64573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25573F-B4CB-5AFC-892A-0EF1EB779782}"/>
              </a:ext>
            </a:extLst>
          </p:cNvPr>
          <p:cNvSpPr txBox="1"/>
          <p:nvPr/>
        </p:nvSpPr>
        <p:spPr>
          <a:xfrm>
            <a:off x="-38622" y="358218"/>
            <a:ext cx="9348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latin typeface="+mj-lt"/>
              </a:rPr>
              <a:t>PFS</a:t>
            </a:r>
          </a:p>
        </p:txBody>
      </p:sp>
    </p:spTree>
    <p:extLst>
      <p:ext uri="{BB962C8B-B14F-4D97-AF65-F5344CB8AC3E}">
        <p14:creationId xmlns:p14="http://schemas.microsoft.com/office/powerpoint/2010/main" val="29864921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48792" y="1514541"/>
            <a:ext cx="11312166" cy="4351338"/>
          </a:xfrm>
        </p:spPr>
        <p:txBody>
          <a:bodyPr>
            <a:normAutofit/>
          </a:bodyPr>
          <a:lstStyle/>
          <a:p>
            <a:r>
              <a:rPr lang="pt-BR" b="1" u="sng" dirty="0" err="1">
                <a:solidFill>
                  <a:srgbClr val="C00000"/>
                </a:solidFill>
              </a:rPr>
              <a:t>Not</a:t>
            </a:r>
            <a:r>
              <a:rPr lang="pt-BR" b="1" u="sng" dirty="0">
                <a:solidFill>
                  <a:srgbClr val="C00000"/>
                </a:solidFill>
              </a:rPr>
              <a:t> </a:t>
            </a:r>
            <a:r>
              <a:rPr lang="pt-BR" b="1" u="sng" dirty="0" err="1">
                <a:solidFill>
                  <a:srgbClr val="C00000"/>
                </a:solidFill>
              </a:rPr>
              <a:t>recommended</a:t>
            </a:r>
            <a:r>
              <a:rPr lang="pt-BR" b="1" u="sng" dirty="0">
                <a:solidFill>
                  <a:srgbClr val="C00000"/>
                </a:solidFill>
              </a:rPr>
              <a:t>.</a:t>
            </a:r>
          </a:p>
          <a:p>
            <a:r>
              <a:rPr lang="pt-BR" b="1" dirty="0"/>
              <a:t>Not included as a core or non-core item.</a:t>
            </a:r>
          </a:p>
          <a:p>
            <a:r>
              <a:rPr lang="pt-BR" b="1" dirty="0"/>
              <a:t>Not been shown to consistently correlate with outcome.</a:t>
            </a:r>
          </a:p>
          <a:p>
            <a:r>
              <a:rPr lang="pt-BR" b="1" u="sng" dirty="0">
                <a:solidFill>
                  <a:srgbClr val="FF0000"/>
                </a:solidFill>
              </a:rPr>
              <a:t>Paradox: HPV-independent tumors (mostly keratinising and well-differentiated) have a worse prognosis than HPV-associated tumors (mostly non-keratinising, basaloid and poorly differentiated) !!! </a:t>
            </a:r>
          </a:p>
          <a:p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287906" y="6395952"/>
            <a:ext cx="7616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ICCR, Carcinoma of the Vulva Histopathology Reporting Guide, 2th. Ed., 2023.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3C296F0-3B01-F993-8596-875834CC0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67" y="365125"/>
            <a:ext cx="12019175" cy="1325563"/>
          </a:xfrm>
        </p:spPr>
        <p:txBody>
          <a:bodyPr>
            <a:normAutofit/>
          </a:bodyPr>
          <a:lstStyle/>
          <a:p>
            <a:pPr algn="ctr"/>
            <a:r>
              <a:rPr lang="pt-BR" b="1" dirty="0">
                <a:latin typeface="+mn-lt"/>
              </a:rPr>
              <a:t>SCC - VULVA: TUMOR GRADING</a:t>
            </a:r>
          </a:p>
        </p:txBody>
      </p:sp>
    </p:spTree>
    <p:extLst>
      <p:ext uri="{BB962C8B-B14F-4D97-AF65-F5344CB8AC3E}">
        <p14:creationId xmlns:p14="http://schemas.microsoft.com/office/powerpoint/2010/main" val="40590299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3">
            <a:extLst>
              <a:ext uri="{FF2B5EF4-FFF2-40B4-BE49-F238E27FC236}">
                <a16:creationId xmlns:a16="http://schemas.microsoft.com/office/drawing/2014/main" id="{1E741846-897C-AA08-A7E2-4B42F8B38008}"/>
              </a:ext>
            </a:extLst>
          </p:cNvPr>
          <p:cNvSpPr txBox="1"/>
          <p:nvPr/>
        </p:nvSpPr>
        <p:spPr>
          <a:xfrm>
            <a:off x="2428299" y="6391372"/>
            <a:ext cx="7335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1" kern="1200" dirty="0">
                <a:solidFill>
                  <a:prstClr val="black"/>
                </a:solidFill>
                <a:latin typeface="Calibri"/>
                <a:ea typeface="+mn-ea"/>
              </a:rPr>
              <a:t>Soong TA, Alvarado-Cabrero A, Bosse T et al – Poster Session -  USCAP 2024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80C2B5-5CA3-78CC-D525-6F6100133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190" y="226914"/>
            <a:ext cx="7468642" cy="6954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22AADA-AFB4-AF81-B77E-D6B60C1E1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59" y="1456441"/>
            <a:ext cx="6107159" cy="39451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54D79E-9A55-36E2-422A-DE3C3D531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5219" y="1725106"/>
            <a:ext cx="5823028" cy="310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877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3">
            <a:extLst>
              <a:ext uri="{FF2B5EF4-FFF2-40B4-BE49-F238E27FC236}">
                <a16:creationId xmlns:a16="http://schemas.microsoft.com/office/drawing/2014/main" id="{1E741846-897C-AA08-A7E2-4B42F8B38008}"/>
              </a:ext>
            </a:extLst>
          </p:cNvPr>
          <p:cNvSpPr txBox="1"/>
          <p:nvPr/>
        </p:nvSpPr>
        <p:spPr>
          <a:xfrm>
            <a:off x="2292524" y="6391372"/>
            <a:ext cx="7607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1" kern="1200" dirty="0">
                <a:solidFill>
                  <a:prstClr val="black"/>
                </a:solidFill>
                <a:latin typeface="Calibri"/>
                <a:ea typeface="+mn-ea"/>
              </a:rPr>
              <a:t>Hossain M, El Mandy M, Farid L et al. – Stowell-Orbison Session -  USCAP 2024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2783B6-BE1A-5AD6-8E0B-548500FBF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757" y="165380"/>
            <a:ext cx="7592485" cy="4667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55B0A1-A880-EC3E-8045-14DE87536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436" y="1075545"/>
            <a:ext cx="8620518" cy="47069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8923E3-24A5-E04A-65C4-A2687743A268}"/>
              </a:ext>
            </a:extLst>
          </p:cNvPr>
          <p:cNvSpPr/>
          <p:nvPr/>
        </p:nvSpPr>
        <p:spPr>
          <a:xfrm>
            <a:off x="1489437" y="2441541"/>
            <a:ext cx="8620518" cy="16308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81252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3E768-ADA0-C7FC-3D7D-BE9144D93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SCC - VULVA: TUMOR BUDDING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F863E-7F6A-CB2B-0743-4B900C2B4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9293"/>
            <a:ext cx="12192000" cy="4525963"/>
          </a:xfrm>
        </p:spPr>
        <p:txBody>
          <a:bodyPr/>
          <a:lstStyle/>
          <a:p>
            <a:r>
              <a:rPr lang="pt-BR" sz="2800" b="1" dirty="0"/>
              <a:t>82 cases of surgically excised tumors</a:t>
            </a:r>
          </a:p>
          <a:p>
            <a:r>
              <a:rPr lang="pt-BR" sz="2800" b="1" dirty="0"/>
              <a:t>tumor budding activity (TBA): no, low (1-14 foci) and high (</a:t>
            </a:r>
            <a:r>
              <a:rPr lang="pt-BR" sz="2800" b="1" u="sng" dirty="0"/>
              <a:t>&gt;</a:t>
            </a:r>
            <a:r>
              <a:rPr lang="pt-BR" sz="2800" b="1" dirty="0"/>
              <a:t>15 foci)</a:t>
            </a:r>
          </a:p>
          <a:p>
            <a:r>
              <a:rPr lang="pt-BR" sz="2800" b="1" dirty="0"/>
              <a:t>33 (29,1%): no TBA; 37 (45,1%): low TBA; 22 (26,8%): high TBA</a:t>
            </a:r>
          </a:p>
          <a:p>
            <a:r>
              <a:rPr lang="pt-BR" sz="2800" b="1" dirty="0">
                <a:solidFill>
                  <a:srgbClr val="C00000"/>
                </a:solidFill>
              </a:rPr>
              <a:t>high TBA: associated with reduced OS on multivariate analysis independent of FIGO stage, HPV status and p53 status</a:t>
            </a:r>
          </a:p>
          <a:p>
            <a:r>
              <a:rPr lang="pt-BR" sz="2800" b="1" dirty="0">
                <a:solidFill>
                  <a:srgbClr val="C00000"/>
                </a:solidFill>
              </a:rPr>
              <a:t>Majority (77,3%, 17 of 22) of tumors with high TBA had P53 mutant staining pattern; </a:t>
            </a:r>
            <a:r>
              <a:rPr lang="pt-BR" sz="2800" b="1" dirty="0">
                <a:solidFill>
                  <a:srgbClr val="FF0000"/>
                </a:solidFill>
              </a:rPr>
              <a:t>17 patients with p53 mutant </a:t>
            </a:r>
            <a:r>
              <a:rPr lang="en-US" sz="2800" b="1" dirty="0">
                <a:solidFill>
                  <a:srgbClr val="FF0000"/>
                </a:solidFill>
              </a:rPr>
              <a:t>/ high TBA</a:t>
            </a:r>
            <a:r>
              <a:rPr lang="pt-BR" sz="2800" b="1" dirty="0">
                <a:solidFill>
                  <a:srgbClr val="FF0000"/>
                </a:solidFill>
              </a:rPr>
              <a:t>: worse outcomes when compared with 15 patients with p53 mutant </a:t>
            </a:r>
            <a:r>
              <a:rPr lang="en-US" sz="2800" b="1" dirty="0">
                <a:solidFill>
                  <a:srgbClr val="FF0000"/>
                </a:solidFill>
              </a:rPr>
              <a:t>/no TBA or </a:t>
            </a:r>
            <a:r>
              <a:rPr lang="pt-BR" sz="2800" b="1" dirty="0">
                <a:solidFill>
                  <a:srgbClr val="FF0000"/>
                </a:solidFill>
              </a:rPr>
              <a:t>p53 mutant </a:t>
            </a:r>
            <a:r>
              <a:rPr lang="en-US" sz="2800" b="1" dirty="0">
                <a:solidFill>
                  <a:srgbClr val="FF0000"/>
                </a:solidFill>
              </a:rPr>
              <a:t>/ low TBA 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High TBA: 5 of 47 HPV-associated cases; worse outcome when compared with the rest of the HPV-associated cohort</a:t>
            </a:r>
            <a:endParaRPr lang="pt-BR" sz="2800" b="1" dirty="0">
              <a:solidFill>
                <a:srgbClr val="C00000"/>
              </a:solidFill>
            </a:endParaRPr>
          </a:p>
          <a:p>
            <a:endParaRPr lang="pt-BR" sz="2800" b="1" dirty="0">
              <a:solidFill>
                <a:srgbClr val="FF0000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B8DA589-0AD1-62A2-AC10-0927EC0DFC0C}"/>
              </a:ext>
            </a:extLst>
          </p:cNvPr>
          <p:cNvSpPr txBox="1"/>
          <p:nvPr/>
        </p:nvSpPr>
        <p:spPr>
          <a:xfrm>
            <a:off x="3093629" y="6391372"/>
            <a:ext cx="6004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1" kern="1200" dirty="0">
                <a:solidFill>
                  <a:prstClr val="black"/>
                </a:solidFill>
                <a:latin typeface="Calibri"/>
                <a:ea typeface="+mn-ea"/>
              </a:rPr>
              <a:t>Zare SY, Ciscato A, Fadare O –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Hum Pathol, 2022, 126: 77-86.</a:t>
            </a:r>
          </a:p>
        </p:txBody>
      </p:sp>
    </p:spTree>
    <p:extLst>
      <p:ext uri="{BB962C8B-B14F-4D97-AF65-F5344CB8AC3E}">
        <p14:creationId xmlns:p14="http://schemas.microsoft.com/office/powerpoint/2010/main" val="30981053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1C3B68-194C-FFA8-D062-BF429A79E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589" y="3195684"/>
            <a:ext cx="10069330" cy="2972215"/>
          </a:xfrm>
          <a:prstGeom prst="rect">
            <a:avLst/>
          </a:prstGeom>
        </p:spPr>
      </p:pic>
      <p:sp>
        <p:nvSpPr>
          <p:cNvPr id="6" name="CaixaDeTexto 3">
            <a:extLst>
              <a:ext uri="{FF2B5EF4-FFF2-40B4-BE49-F238E27FC236}">
                <a16:creationId xmlns:a16="http://schemas.microsoft.com/office/drawing/2014/main" id="{A5183992-A518-CC0D-D552-25372BBA62C6}"/>
              </a:ext>
            </a:extLst>
          </p:cNvPr>
          <p:cNvSpPr txBox="1"/>
          <p:nvPr/>
        </p:nvSpPr>
        <p:spPr>
          <a:xfrm>
            <a:off x="3093629" y="6391372"/>
            <a:ext cx="6004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1" kern="1200" dirty="0">
                <a:solidFill>
                  <a:prstClr val="black"/>
                </a:solidFill>
                <a:latin typeface="Calibri"/>
                <a:ea typeface="+mn-ea"/>
              </a:rPr>
              <a:t>Zare SY, Ciscato A, Fadare O –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Hum Pathol, 2022, 126: 77-86.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A3B5B8-7571-2C5D-E057-B2F58E82C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3971071" cy="29722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662EEB-EF04-0D0A-5F76-29FFB3CE8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8509" y="-1"/>
            <a:ext cx="3949491" cy="2972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A34729-BBA0-9693-8EF2-DB98D123DC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4511" y="-1"/>
            <a:ext cx="3976562" cy="297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061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A11526-20D5-0CB7-13D2-79C0697F2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653" y="163444"/>
            <a:ext cx="6944694" cy="743054"/>
          </a:xfrm>
          <a:prstGeom prst="rect">
            <a:avLst/>
          </a:prstGeom>
        </p:spPr>
      </p:pic>
      <p:sp>
        <p:nvSpPr>
          <p:cNvPr id="6" name="CaixaDeTexto 3">
            <a:extLst>
              <a:ext uri="{FF2B5EF4-FFF2-40B4-BE49-F238E27FC236}">
                <a16:creationId xmlns:a16="http://schemas.microsoft.com/office/drawing/2014/main" id="{1E741846-897C-AA08-A7E2-4B42F8B38008}"/>
              </a:ext>
            </a:extLst>
          </p:cNvPr>
          <p:cNvSpPr txBox="1"/>
          <p:nvPr/>
        </p:nvSpPr>
        <p:spPr>
          <a:xfrm>
            <a:off x="2411559" y="6391372"/>
            <a:ext cx="7368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1" kern="1200" dirty="0">
                <a:solidFill>
                  <a:prstClr val="black"/>
                </a:solidFill>
                <a:latin typeface="Calibri"/>
                <a:ea typeface="+mn-ea"/>
              </a:rPr>
              <a:t>Corbin HN, Desouki MM, Focchi GRA et al. – Platform Session -  USCAP 2024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BC140F-6EEC-E5AF-7888-1C9AAC3D9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901" y="931727"/>
            <a:ext cx="7392197" cy="54596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1370392-7A77-21A8-B08F-95A1374A493C}"/>
              </a:ext>
            </a:extLst>
          </p:cNvPr>
          <p:cNvSpPr/>
          <p:nvPr/>
        </p:nvSpPr>
        <p:spPr>
          <a:xfrm>
            <a:off x="2399901" y="1871220"/>
            <a:ext cx="7380598" cy="31270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E322D2-B01D-93B7-8B17-E4A4FC0A8AB5}"/>
              </a:ext>
            </a:extLst>
          </p:cNvPr>
          <p:cNvSpPr/>
          <p:nvPr/>
        </p:nvSpPr>
        <p:spPr>
          <a:xfrm>
            <a:off x="2399901" y="3778531"/>
            <a:ext cx="5301798" cy="31270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E34199-3B35-EADB-3957-CB4820E887AC}"/>
              </a:ext>
            </a:extLst>
          </p:cNvPr>
          <p:cNvSpPr/>
          <p:nvPr/>
        </p:nvSpPr>
        <p:spPr>
          <a:xfrm>
            <a:off x="2399901" y="4986779"/>
            <a:ext cx="7392197" cy="7918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52041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26D500-45BB-8FBF-D353-4EC5B8A13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4502"/>
            <a:ext cx="12192000" cy="43289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A11526-20D5-0CB7-13D2-79C0697F2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653" y="163444"/>
            <a:ext cx="6944694" cy="743054"/>
          </a:xfrm>
          <a:prstGeom prst="rect">
            <a:avLst/>
          </a:prstGeom>
        </p:spPr>
      </p:pic>
      <p:sp>
        <p:nvSpPr>
          <p:cNvPr id="6" name="CaixaDeTexto 3">
            <a:extLst>
              <a:ext uri="{FF2B5EF4-FFF2-40B4-BE49-F238E27FC236}">
                <a16:creationId xmlns:a16="http://schemas.microsoft.com/office/drawing/2014/main" id="{1E741846-897C-AA08-A7E2-4B42F8B38008}"/>
              </a:ext>
            </a:extLst>
          </p:cNvPr>
          <p:cNvSpPr txBox="1"/>
          <p:nvPr/>
        </p:nvSpPr>
        <p:spPr>
          <a:xfrm>
            <a:off x="2411559" y="6391372"/>
            <a:ext cx="7368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1" kern="1200" dirty="0">
                <a:solidFill>
                  <a:prstClr val="black"/>
                </a:solidFill>
                <a:latin typeface="Calibri"/>
                <a:ea typeface="+mn-ea"/>
              </a:rPr>
              <a:t>Corbin HN, Desouki MM, Focchi GRA et al. – Platform Session -  USCAP 2024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93350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D5F290-FA82-A20D-F82C-F78195144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47" y="818543"/>
            <a:ext cx="5565549" cy="54738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2701C7-C3C2-8614-CD3D-977963760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390" y="283418"/>
            <a:ext cx="6773220" cy="333422"/>
          </a:xfrm>
          <a:prstGeom prst="rect">
            <a:avLst/>
          </a:prstGeom>
        </p:spPr>
      </p:pic>
      <p:sp>
        <p:nvSpPr>
          <p:cNvPr id="8" name="CaixaDeTexto 3">
            <a:extLst>
              <a:ext uri="{FF2B5EF4-FFF2-40B4-BE49-F238E27FC236}">
                <a16:creationId xmlns:a16="http://schemas.microsoft.com/office/drawing/2014/main" id="{ADAF9A6A-D6EC-C009-744B-412A6A18EC16}"/>
              </a:ext>
            </a:extLst>
          </p:cNvPr>
          <p:cNvSpPr txBox="1"/>
          <p:nvPr/>
        </p:nvSpPr>
        <p:spPr>
          <a:xfrm>
            <a:off x="2645378" y="6391372"/>
            <a:ext cx="6901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Lin LH, Kaur H, Kolin DL et al. - Stowell-Orbison Session -  USCAP 2024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0DA44C-908E-B458-F039-C9D938AB8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1496" y="2669252"/>
            <a:ext cx="6393959" cy="37965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9E49D7-E053-60FF-D631-35F6C0CD13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5220" y="818544"/>
            <a:ext cx="2494363" cy="17112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D8B13C-AB56-2407-8A9E-63272727D4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5312" y="818543"/>
            <a:ext cx="2640741" cy="17112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0AE156-96E5-6C5A-235E-EC6F30A14941}"/>
              </a:ext>
            </a:extLst>
          </p:cNvPr>
          <p:cNvSpPr/>
          <p:nvPr/>
        </p:nvSpPr>
        <p:spPr>
          <a:xfrm>
            <a:off x="165947" y="1300899"/>
            <a:ext cx="5141344" cy="537328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3A82E4-1E4E-89A9-6A8B-CB10A14F5D3C}"/>
              </a:ext>
            </a:extLst>
          </p:cNvPr>
          <p:cNvSpPr/>
          <p:nvPr/>
        </p:nvSpPr>
        <p:spPr>
          <a:xfrm>
            <a:off x="165947" y="2615207"/>
            <a:ext cx="5141344" cy="546085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FBAB24-4D4D-6A1D-37E6-03C4E3F0E5D6}"/>
              </a:ext>
            </a:extLst>
          </p:cNvPr>
          <p:cNvSpPr/>
          <p:nvPr/>
        </p:nvSpPr>
        <p:spPr>
          <a:xfrm>
            <a:off x="165947" y="2058784"/>
            <a:ext cx="5141344" cy="489862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8499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536BB7-1D4F-5E4B-77C9-FECA473B8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58" y="296529"/>
            <a:ext cx="7430537" cy="59444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56FCF9-7262-4A8C-3FAA-A035A54D5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6775" y="1745328"/>
            <a:ext cx="3658111" cy="2896004"/>
          </a:xfrm>
          <a:prstGeom prst="rect">
            <a:avLst/>
          </a:prstGeom>
        </p:spPr>
      </p:pic>
      <p:sp>
        <p:nvSpPr>
          <p:cNvPr id="8" name="CaixaDeTexto 3">
            <a:extLst>
              <a:ext uri="{FF2B5EF4-FFF2-40B4-BE49-F238E27FC236}">
                <a16:creationId xmlns:a16="http://schemas.microsoft.com/office/drawing/2014/main" id="{38756206-4859-021F-099F-548DC71252F8}"/>
              </a:ext>
            </a:extLst>
          </p:cNvPr>
          <p:cNvSpPr txBox="1"/>
          <p:nvPr/>
        </p:nvSpPr>
        <p:spPr>
          <a:xfrm>
            <a:off x="2304381" y="6391372"/>
            <a:ext cx="7583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Stolnicu S, Allison D, Praiss AM et al. – Am J Surg Pathol, 2023, 47: 1376-1389.</a:t>
            </a:r>
          </a:p>
        </p:txBody>
      </p:sp>
    </p:spTree>
    <p:extLst>
      <p:ext uri="{BB962C8B-B14F-4D97-AF65-F5344CB8AC3E}">
        <p14:creationId xmlns:p14="http://schemas.microsoft.com/office/powerpoint/2010/main" val="14834219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Thank</a:t>
            </a:r>
            <a:r>
              <a:rPr lang="pt-BR" dirty="0"/>
              <a:t> </a:t>
            </a:r>
            <a:r>
              <a:rPr lang="pt-BR" dirty="0" err="1"/>
              <a:t>You</a:t>
            </a:r>
            <a:r>
              <a:rPr lang="pt-BR" dirty="0"/>
              <a:t>!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012" y="4038600"/>
            <a:ext cx="5239976" cy="41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614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EA7D25-9CEF-FB12-7102-E26885843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678" y="320231"/>
            <a:ext cx="7830643" cy="50489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5D51ADD-1962-AADE-F1CC-C9E110957652}"/>
              </a:ext>
            </a:extLst>
          </p:cNvPr>
          <p:cNvSpPr txBox="1"/>
          <p:nvPr/>
        </p:nvSpPr>
        <p:spPr>
          <a:xfrm>
            <a:off x="2999487" y="6391372"/>
            <a:ext cx="6193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Dodington D, Zyla R, Hodgson A - Poster Session -  USCAP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562D54-D8A7-392B-A123-0EED2225C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3286" y="1816353"/>
            <a:ext cx="6193106" cy="3225294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6BE4208-5EB2-38F1-FDA2-011DD945D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256" y="2174851"/>
            <a:ext cx="4886347" cy="3905872"/>
          </a:xfrm>
        </p:spPr>
        <p:txBody>
          <a:bodyPr>
            <a:normAutofit/>
          </a:bodyPr>
          <a:lstStyle/>
          <a:p>
            <a:r>
              <a:rPr lang="pt-BR" sz="1800" b="1" dirty="0"/>
              <a:t>LEEP</a:t>
            </a:r>
            <a:r>
              <a:rPr lang="en-US" sz="1800" b="1" dirty="0"/>
              <a:t>/</a:t>
            </a:r>
            <a:r>
              <a:rPr lang="pt-BR" sz="1800" b="1" dirty="0"/>
              <a:t>conization, trachelectomy, histerectomy</a:t>
            </a:r>
          </a:p>
          <a:p>
            <a:r>
              <a:rPr lang="pt-BR" sz="1800" b="1" dirty="0"/>
              <a:t>Silva A (16), Silva B (3), Silva C (19)</a:t>
            </a:r>
          </a:p>
          <a:p>
            <a:r>
              <a:rPr lang="pt-BR" sz="1800" b="1" dirty="0"/>
              <a:t>LR: Silva A and Silva B LVI (-): 18 cases</a:t>
            </a:r>
          </a:p>
          <a:p>
            <a:r>
              <a:rPr lang="pt-BR" sz="1800" b="1" dirty="0"/>
              <a:t>HR: Silva B LVI (+) and Silva C: 20 cases</a:t>
            </a:r>
          </a:p>
          <a:p>
            <a:r>
              <a:rPr lang="pt-BR" sz="1800" b="1" dirty="0"/>
              <a:t>4 recurrences: 1 Silva B LVI (+) and 3 Silva C</a:t>
            </a:r>
          </a:p>
          <a:p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27280943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16D4C2-8600-DB00-C00F-BB44C9B31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0299" y="461913"/>
            <a:ext cx="13730401" cy="5137609"/>
          </a:xfrm>
          <a:prstGeom prst="rect">
            <a:avLst/>
          </a:prstGeom>
        </p:spPr>
      </p:pic>
      <p:sp>
        <p:nvSpPr>
          <p:cNvPr id="6" name="CaixaDeTexto 3">
            <a:extLst>
              <a:ext uri="{FF2B5EF4-FFF2-40B4-BE49-F238E27FC236}">
                <a16:creationId xmlns:a16="http://schemas.microsoft.com/office/drawing/2014/main" id="{4196471C-B515-BC4B-0C69-F32BFD5A1A47}"/>
              </a:ext>
            </a:extLst>
          </p:cNvPr>
          <p:cNvSpPr txBox="1"/>
          <p:nvPr/>
        </p:nvSpPr>
        <p:spPr>
          <a:xfrm>
            <a:off x="2657187" y="6391372"/>
            <a:ext cx="6877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Yang H, Almadani N, Thopson EF et al. – Mod Pathol, 2023, 36, 100145</a:t>
            </a:r>
          </a:p>
        </p:txBody>
      </p:sp>
    </p:spTree>
    <p:extLst>
      <p:ext uri="{BB962C8B-B14F-4D97-AF65-F5344CB8AC3E}">
        <p14:creationId xmlns:p14="http://schemas.microsoft.com/office/powerpoint/2010/main" val="572651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083" y="1997141"/>
            <a:ext cx="7096908" cy="4171183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2140083" y="3827132"/>
            <a:ext cx="4185589" cy="5278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2" name="Retângulo 8">
            <a:extLst>
              <a:ext uri="{FF2B5EF4-FFF2-40B4-BE49-F238E27FC236}">
                <a16:creationId xmlns:a16="http://schemas.microsoft.com/office/drawing/2014/main" id="{F9238955-1593-C8C0-43D8-751885C9D0E8}"/>
              </a:ext>
            </a:extLst>
          </p:cNvPr>
          <p:cNvSpPr/>
          <p:nvPr/>
        </p:nvSpPr>
        <p:spPr>
          <a:xfrm>
            <a:off x="2140082" y="3487120"/>
            <a:ext cx="4185589" cy="30682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0" name="CaixaDeTexto 3">
            <a:extLst>
              <a:ext uri="{FF2B5EF4-FFF2-40B4-BE49-F238E27FC236}">
                <a16:creationId xmlns:a16="http://schemas.microsoft.com/office/drawing/2014/main" id="{1560A176-82BA-7CF9-147A-74465BAD85DB}"/>
              </a:ext>
            </a:extLst>
          </p:cNvPr>
          <p:cNvSpPr txBox="1"/>
          <p:nvPr/>
        </p:nvSpPr>
        <p:spPr>
          <a:xfrm>
            <a:off x="2377769" y="6409234"/>
            <a:ext cx="7436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Barbera L, Gien T, Sutradhar R et al. - Int J Gyn Pathol, 2017, 36, 2, 107-10.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2E00E8-17C7-10B9-91FD-CA810BD1E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845" y="353211"/>
            <a:ext cx="7186309" cy="12183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74B7A8-D34D-80A7-6FF0-BD4ECB739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355" y="4082732"/>
            <a:ext cx="2436562" cy="143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3031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E9B30C-D2F2-ED78-89CD-17D57B63A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76" y="370634"/>
            <a:ext cx="10221647" cy="611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823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5B5181-EB8C-69EE-BA4F-30E78D470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5" y="35860"/>
            <a:ext cx="8096250" cy="5657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321BD3-D64B-5890-EFE3-1325595F2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629" y="5693710"/>
            <a:ext cx="10328741" cy="91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2830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0C6944-AD99-0D6D-9FBC-F76693EAB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2" y="472328"/>
            <a:ext cx="11077575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5681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DAC0BC-6F51-152B-2FFF-110D800CA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5" y="0"/>
            <a:ext cx="9810750" cy="3143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D5E784-4047-6843-6E7C-0C80799BB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6652" y="3143250"/>
            <a:ext cx="4158693" cy="2647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0DB267-1AD1-6019-A781-F40222E90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331" y="5943234"/>
            <a:ext cx="9727337" cy="68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550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FEFDA7E3-B92B-43E8-ACDE-6EBD0298F64B}"/>
              </a:ext>
            </a:extLst>
          </p:cNvPr>
          <p:cNvSpPr txBox="1"/>
          <p:nvPr/>
        </p:nvSpPr>
        <p:spPr>
          <a:xfrm>
            <a:off x="1551553" y="6379130"/>
            <a:ext cx="9088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inkMacSystemFont"/>
                <a:ea typeface="+mn-ea"/>
                <a:cs typeface="Arial"/>
                <a:sym typeface="Arial"/>
              </a:rPr>
              <a:t>Tessier-Cloutier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inkMacSystemFont"/>
                <a:ea typeface="+mn-ea"/>
                <a:cs typeface="Arial"/>
                <a:sym typeface="Arial"/>
              </a:rPr>
              <a:t> B, </a:t>
            </a: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inkMacSystemFont"/>
                <a:ea typeface="+mn-ea"/>
                <a:cs typeface="Arial"/>
                <a:sym typeface="Arial"/>
              </a:rPr>
              <a:t>Kortekaas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inkMacSystemFont"/>
                <a:ea typeface="+mn-ea"/>
                <a:cs typeface="Arial"/>
                <a:sym typeface="Arial"/>
              </a:rPr>
              <a:t> KE, Thompson EF et al. - </a:t>
            </a: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inkMacSystemFont"/>
                <a:ea typeface="+mn-ea"/>
                <a:cs typeface="Arial"/>
                <a:sym typeface="Arial"/>
              </a:rPr>
              <a:t>Mod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inkMacSystemFont"/>
                <a:ea typeface="+mn-ea"/>
                <a:cs typeface="Arial"/>
                <a:sym typeface="Arial"/>
              </a:rPr>
              <a:t> </a:t>
            </a: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inkMacSystemFont"/>
                <a:ea typeface="+mn-ea"/>
                <a:cs typeface="Arial"/>
                <a:sym typeface="Arial"/>
              </a:rPr>
              <a:t>Pathol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inkMacSystemFont"/>
                <a:ea typeface="+mn-ea"/>
                <a:cs typeface="Arial"/>
                <a:sym typeface="Arial"/>
              </a:rPr>
              <a:t>. 2020 Aug;33(8):1595-1605.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7ECF4B-6E2E-4B0F-A726-635C21FBC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58" y="636104"/>
            <a:ext cx="12023503" cy="559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488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567327-02F6-8D60-EFCC-E3557AAFE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4244"/>
            <a:ext cx="5986021" cy="31700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5FA1AB-47A6-C02B-0218-6993FEB7B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981" y="3284097"/>
            <a:ext cx="5801674" cy="21851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B5F4D0-C1E8-0C2E-8B63-66C1CE794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0812" y="179109"/>
            <a:ext cx="2933185" cy="2750270"/>
          </a:xfrm>
          <a:prstGeom prst="rect">
            <a:avLst/>
          </a:prstGeom>
        </p:spPr>
      </p:pic>
      <p:sp>
        <p:nvSpPr>
          <p:cNvPr id="8" name="CaixaDeTexto 3">
            <a:extLst>
              <a:ext uri="{FF2B5EF4-FFF2-40B4-BE49-F238E27FC236}">
                <a16:creationId xmlns:a16="http://schemas.microsoft.com/office/drawing/2014/main" id="{E7D6C23A-B0B1-C5D0-F291-EEFAF8882BE6}"/>
              </a:ext>
            </a:extLst>
          </p:cNvPr>
          <p:cNvSpPr txBox="1"/>
          <p:nvPr/>
        </p:nvSpPr>
        <p:spPr>
          <a:xfrm>
            <a:off x="2435446" y="6391372"/>
            <a:ext cx="7321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Höhn AK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, Forberger M, Alfaraidi M et al. – Gynecol Oncol, 2024, 185: 17-24.</a:t>
            </a:r>
          </a:p>
        </p:txBody>
      </p:sp>
    </p:spTree>
    <p:extLst>
      <p:ext uri="{BB962C8B-B14F-4D97-AF65-F5344CB8AC3E}">
        <p14:creationId xmlns:p14="http://schemas.microsoft.com/office/powerpoint/2010/main" val="3461120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3">
            <a:extLst>
              <a:ext uri="{FF2B5EF4-FFF2-40B4-BE49-F238E27FC236}">
                <a16:creationId xmlns:a16="http://schemas.microsoft.com/office/drawing/2014/main" id="{38756206-4859-021F-099F-548DC71252F8}"/>
              </a:ext>
            </a:extLst>
          </p:cNvPr>
          <p:cNvSpPr txBox="1"/>
          <p:nvPr/>
        </p:nvSpPr>
        <p:spPr>
          <a:xfrm>
            <a:off x="2304381" y="6391372"/>
            <a:ext cx="7583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Stolnicu S, Allison D, Praiss AM et al. – Am J Surg Pathol, 2023, 47: 1376-1389.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0BB0E0-888E-7C6F-94A8-71C298AA1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178" y="202162"/>
            <a:ext cx="7649643" cy="596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8153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CCE08C8-AF4F-BEE1-226E-76963A01DC6B}"/>
              </a:ext>
            </a:extLst>
          </p:cNvPr>
          <p:cNvSpPr txBox="1"/>
          <p:nvPr/>
        </p:nvSpPr>
        <p:spPr>
          <a:xfrm>
            <a:off x="2304381" y="6391372"/>
            <a:ext cx="7583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Stolnicu S, Allison D, Praiss AM et al. – Am J Surg Pathol, 2023, 47: 1376-1389.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31750CE-9946-1B85-BA97-A4DA17EFC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SCC - CERVIX: HPV-independent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332D81-082A-045A-6CAE-3150E1F07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2854"/>
            <a:ext cx="12117693" cy="375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156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3">
            <a:extLst>
              <a:ext uri="{FF2B5EF4-FFF2-40B4-BE49-F238E27FC236}">
                <a16:creationId xmlns:a16="http://schemas.microsoft.com/office/drawing/2014/main" id="{38756206-4859-021F-099F-548DC71252F8}"/>
              </a:ext>
            </a:extLst>
          </p:cNvPr>
          <p:cNvSpPr txBox="1"/>
          <p:nvPr/>
        </p:nvSpPr>
        <p:spPr>
          <a:xfrm>
            <a:off x="2304381" y="6391372"/>
            <a:ext cx="7583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Stolnicu S, Allison D, Praiss AM et al. – Am J Surg Pathol, 2023, 47: 1376-1389.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34E94F-A50F-23C2-E4BC-B77CC50CA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687" y="301591"/>
            <a:ext cx="7182852" cy="5877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C347BF-F918-2FC3-51AD-BA2D5397C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6385" y="1778171"/>
            <a:ext cx="3477110" cy="292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99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CCE08C8-AF4F-BEE1-226E-76963A01DC6B}"/>
              </a:ext>
            </a:extLst>
          </p:cNvPr>
          <p:cNvSpPr txBox="1"/>
          <p:nvPr/>
        </p:nvSpPr>
        <p:spPr>
          <a:xfrm>
            <a:off x="3198065" y="6391372"/>
            <a:ext cx="5795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Regauer S, Reich O – Am J Surg Pathol, 2023: 47:942-949.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31750CE-9946-1B85-BA97-A4DA17EFC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54" y="-26256"/>
            <a:ext cx="12117692" cy="1143000"/>
          </a:xfrm>
        </p:spPr>
        <p:txBody>
          <a:bodyPr/>
          <a:lstStyle/>
          <a:p>
            <a:r>
              <a:rPr lang="pt-BR" b="1" dirty="0"/>
              <a:t>HPV-independent CIN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45DF43-44E5-FE38-E860-0663CD3E4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" y="1860329"/>
            <a:ext cx="5781364" cy="3881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436149-44E1-12C9-D346-71CD1B1A2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255" y="1802240"/>
            <a:ext cx="6315403" cy="39393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1F8F42-0E73-313A-327D-1ADD9A4B9210}"/>
              </a:ext>
            </a:extLst>
          </p:cNvPr>
          <p:cNvSpPr txBox="1"/>
          <p:nvPr/>
        </p:nvSpPr>
        <p:spPr>
          <a:xfrm>
            <a:off x="4438654" y="1210213"/>
            <a:ext cx="3314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“P53-mutated dCIN”</a:t>
            </a:r>
          </a:p>
        </p:txBody>
      </p:sp>
    </p:spTree>
    <p:extLst>
      <p:ext uri="{BB962C8B-B14F-4D97-AF65-F5344CB8AC3E}">
        <p14:creationId xmlns:p14="http://schemas.microsoft.com/office/powerpoint/2010/main" val="3526685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CCE08C8-AF4F-BEE1-226E-76963A01DC6B}"/>
              </a:ext>
            </a:extLst>
          </p:cNvPr>
          <p:cNvSpPr txBox="1"/>
          <p:nvPr/>
        </p:nvSpPr>
        <p:spPr>
          <a:xfrm>
            <a:off x="3198065" y="6391372"/>
            <a:ext cx="5795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Regauer S, Reich O – Am J Surg Pathol, 2023: 47:942-949.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3658E2-24E4-8C8A-6CBD-8C39B09C6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9427"/>
            <a:ext cx="6096000" cy="41292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8D95D3-94B7-6604-E83F-B6D6BB415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239" y="1723328"/>
            <a:ext cx="6049761" cy="40953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9A74D6B-E100-3F36-5A76-FC7C5C5A9AD7}"/>
              </a:ext>
            </a:extLst>
          </p:cNvPr>
          <p:cNvSpPr txBox="1"/>
          <p:nvPr/>
        </p:nvSpPr>
        <p:spPr>
          <a:xfrm>
            <a:off x="3995594" y="1148272"/>
            <a:ext cx="4884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“P53-wild type verruciform CIN”</a:t>
            </a:r>
          </a:p>
        </p:txBody>
      </p:sp>
      <p:sp>
        <p:nvSpPr>
          <p:cNvPr id="15" name="Title 8">
            <a:extLst>
              <a:ext uri="{FF2B5EF4-FFF2-40B4-BE49-F238E27FC236}">
                <a16:creationId xmlns:a16="http://schemas.microsoft.com/office/drawing/2014/main" id="{00113D8A-EEC8-A7B8-1F66-5B7EAA29F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54" y="-26256"/>
            <a:ext cx="12117692" cy="1143000"/>
          </a:xfrm>
        </p:spPr>
        <p:txBody>
          <a:bodyPr/>
          <a:lstStyle/>
          <a:p>
            <a:r>
              <a:rPr lang="pt-BR" b="1" dirty="0"/>
              <a:t>HPV-independent CIN </a:t>
            </a:r>
          </a:p>
        </p:txBody>
      </p:sp>
    </p:spTree>
    <p:extLst>
      <p:ext uri="{BB962C8B-B14F-4D97-AF65-F5344CB8AC3E}">
        <p14:creationId xmlns:p14="http://schemas.microsoft.com/office/powerpoint/2010/main" val="3373388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CCE08C8-AF4F-BEE1-226E-76963A01DC6B}"/>
              </a:ext>
            </a:extLst>
          </p:cNvPr>
          <p:cNvSpPr txBox="1"/>
          <p:nvPr/>
        </p:nvSpPr>
        <p:spPr>
          <a:xfrm>
            <a:off x="3198065" y="6391372"/>
            <a:ext cx="5795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Regauer S, Reich O – Am J Surg Pathol, 2023: 47:942-949.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53413F-705E-21AD-F897-B4633A31C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8242"/>
            <a:ext cx="5827632" cy="38802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246BED-CC13-D375-C6A9-41FEB9D79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493" y="2747166"/>
            <a:ext cx="6151036" cy="21223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A99E566-D2C1-DD2E-D6EB-00D4A038DF26}"/>
              </a:ext>
            </a:extLst>
          </p:cNvPr>
          <p:cNvSpPr txBox="1"/>
          <p:nvPr/>
        </p:nvSpPr>
        <p:spPr>
          <a:xfrm>
            <a:off x="3995594" y="1148272"/>
            <a:ext cx="4884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“P53-wild type verruciform CIN”</a:t>
            </a:r>
          </a:p>
        </p:txBody>
      </p:sp>
      <p:sp>
        <p:nvSpPr>
          <p:cNvPr id="17" name="Title 8">
            <a:extLst>
              <a:ext uri="{FF2B5EF4-FFF2-40B4-BE49-F238E27FC236}">
                <a16:creationId xmlns:a16="http://schemas.microsoft.com/office/drawing/2014/main" id="{2BF31AFE-D8D7-179E-EF99-8B574ABC2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54" y="-26256"/>
            <a:ext cx="12117692" cy="1143000"/>
          </a:xfrm>
        </p:spPr>
        <p:txBody>
          <a:bodyPr/>
          <a:lstStyle/>
          <a:p>
            <a:r>
              <a:rPr lang="pt-BR" b="1" dirty="0"/>
              <a:t>HPV-independent CIN</a:t>
            </a:r>
          </a:p>
        </p:txBody>
      </p:sp>
    </p:spTree>
    <p:extLst>
      <p:ext uri="{BB962C8B-B14F-4D97-AF65-F5344CB8AC3E}">
        <p14:creationId xmlns:p14="http://schemas.microsoft.com/office/powerpoint/2010/main" val="11079276"/>
      </p:ext>
    </p:extLst>
  </p:cSld>
  <p:clrMapOvr>
    <a:masterClrMapping/>
  </p:clrMapOvr>
</p:sld>
</file>

<file path=ppt/theme/theme1.xml><?xml version="1.0" encoding="utf-8"?>
<a:theme xmlns:a="http://schemas.openxmlformats.org/drawingml/2006/main" name="2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gresso de Patologi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ngresso de Patologi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10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1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2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13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4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15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16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7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18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9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2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20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2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2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23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24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25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26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3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4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5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6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7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8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9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Props1.xml><?xml version="1.0" encoding="utf-8"?>
<ds:datastoreItem xmlns:ds="http://schemas.openxmlformats.org/officeDocument/2006/customXml" ds:itemID="{80084DDB-08B6-4684-8840-5D51586D1E50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5E863CE9-3026-4E56-A554-3353EB6339DF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9BFC6086-2703-423C-92E2-0449B5D8D775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9D847A87-BEE5-403A-96D3-C2B95D04CE00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8C3949BB-B130-480F-AC4B-4A22079495C7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322D8AA5-CC48-42A5-A730-BEB4E70C3EEB}">
  <ds:schemaRefs>
    <ds:schemaRef ds:uri="http://schemas.microsoft.com/VisualStudio/2011/storyboarding/control"/>
  </ds:schemaRefs>
</ds:datastoreItem>
</file>

<file path=customXml/itemProps15.xml><?xml version="1.0" encoding="utf-8"?>
<ds:datastoreItem xmlns:ds="http://schemas.openxmlformats.org/officeDocument/2006/customXml" ds:itemID="{6E2D75E1-1DB4-4D06-BA7F-86761867684D}">
  <ds:schemaRefs>
    <ds:schemaRef ds:uri="http://schemas.microsoft.com/VisualStudio/2011/storyboarding/control"/>
  </ds:schemaRefs>
</ds:datastoreItem>
</file>

<file path=customXml/itemProps16.xml><?xml version="1.0" encoding="utf-8"?>
<ds:datastoreItem xmlns:ds="http://schemas.openxmlformats.org/officeDocument/2006/customXml" ds:itemID="{821D77A3-4FCC-4AC4-8087-FD7AC570E14E}">
  <ds:schemaRefs>
    <ds:schemaRef ds:uri="http://schemas.microsoft.com/VisualStudio/2011/storyboarding/control"/>
  </ds:schemaRefs>
</ds:datastoreItem>
</file>

<file path=customXml/itemProps17.xml><?xml version="1.0" encoding="utf-8"?>
<ds:datastoreItem xmlns:ds="http://schemas.openxmlformats.org/officeDocument/2006/customXml" ds:itemID="{75A69808-5956-4DEA-BAD1-94D0F50A3B7D}">
  <ds:schemaRefs>
    <ds:schemaRef ds:uri="http://schemas.microsoft.com/VisualStudio/2011/storyboarding/control"/>
  </ds:schemaRefs>
</ds:datastoreItem>
</file>

<file path=customXml/itemProps18.xml><?xml version="1.0" encoding="utf-8"?>
<ds:datastoreItem xmlns:ds="http://schemas.openxmlformats.org/officeDocument/2006/customXml" ds:itemID="{2A7B2708-3127-4DB8-BC64-0CFB276C5B9A}">
  <ds:schemaRefs>
    <ds:schemaRef ds:uri="http://schemas.microsoft.com/VisualStudio/2011/storyboarding/control"/>
  </ds:schemaRefs>
</ds:datastoreItem>
</file>

<file path=customXml/itemProps19.xml><?xml version="1.0" encoding="utf-8"?>
<ds:datastoreItem xmlns:ds="http://schemas.openxmlformats.org/officeDocument/2006/customXml" ds:itemID="{66584C4E-10A7-4D6A-B8A8-BCD2E6B5A60E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5D636A32-C9CE-4466-A7AA-4E99513F62CE}">
  <ds:schemaRefs>
    <ds:schemaRef ds:uri="http://schemas.microsoft.com/VisualStudio/2011/storyboarding/control"/>
  </ds:schemaRefs>
</ds:datastoreItem>
</file>

<file path=customXml/itemProps20.xml><?xml version="1.0" encoding="utf-8"?>
<ds:datastoreItem xmlns:ds="http://schemas.openxmlformats.org/officeDocument/2006/customXml" ds:itemID="{26B8EE60-1F63-41F1-9A5B-7A1FD5993EDA}">
  <ds:schemaRefs>
    <ds:schemaRef ds:uri="http://schemas.microsoft.com/VisualStudio/2011/storyboarding/control"/>
  </ds:schemaRefs>
</ds:datastoreItem>
</file>

<file path=customXml/itemProps21.xml><?xml version="1.0" encoding="utf-8"?>
<ds:datastoreItem xmlns:ds="http://schemas.openxmlformats.org/officeDocument/2006/customXml" ds:itemID="{915E8B9A-FD10-4FD4-B833-84BAF5C3D2FE}">
  <ds:schemaRefs>
    <ds:schemaRef ds:uri="http://schemas.microsoft.com/VisualStudio/2011/storyboarding/control"/>
  </ds:schemaRefs>
</ds:datastoreItem>
</file>

<file path=customXml/itemProps22.xml><?xml version="1.0" encoding="utf-8"?>
<ds:datastoreItem xmlns:ds="http://schemas.openxmlformats.org/officeDocument/2006/customXml" ds:itemID="{4F75D371-4D41-49D8-B1F4-826445F436DD}">
  <ds:schemaRefs>
    <ds:schemaRef ds:uri="http://schemas.microsoft.com/VisualStudio/2011/storyboarding/control"/>
  </ds:schemaRefs>
</ds:datastoreItem>
</file>

<file path=customXml/itemProps23.xml><?xml version="1.0" encoding="utf-8"?>
<ds:datastoreItem xmlns:ds="http://schemas.openxmlformats.org/officeDocument/2006/customXml" ds:itemID="{188409CD-5EE8-45A0-BE97-361CF3AD60B9}">
  <ds:schemaRefs>
    <ds:schemaRef ds:uri="http://schemas.microsoft.com/VisualStudio/2011/storyboarding/control"/>
  </ds:schemaRefs>
</ds:datastoreItem>
</file>

<file path=customXml/itemProps24.xml><?xml version="1.0" encoding="utf-8"?>
<ds:datastoreItem xmlns:ds="http://schemas.openxmlformats.org/officeDocument/2006/customXml" ds:itemID="{8F4D6BDA-3027-4CA4-B1D2-75C28A01AEEA}">
  <ds:schemaRefs>
    <ds:schemaRef ds:uri="http://schemas.microsoft.com/VisualStudio/2011/storyboarding/control"/>
  </ds:schemaRefs>
</ds:datastoreItem>
</file>

<file path=customXml/itemProps25.xml><?xml version="1.0" encoding="utf-8"?>
<ds:datastoreItem xmlns:ds="http://schemas.openxmlformats.org/officeDocument/2006/customXml" ds:itemID="{FD8C342E-3525-4B2A-B1DD-B857449CEBB3}">
  <ds:schemaRefs>
    <ds:schemaRef ds:uri="http://schemas.microsoft.com/VisualStudio/2011/storyboarding/control"/>
  </ds:schemaRefs>
</ds:datastoreItem>
</file>

<file path=customXml/itemProps26.xml><?xml version="1.0" encoding="utf-8"?>
<ds:datastoreItem xmlns:ds="http://schemas.openxmlformats.org/officeDocument/2006/customXml" ds:itemID="{4238F7FD-1397-40F9-8DA4-1B2363D5DF69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8A435F90-28E9-4DE7-B2CE-F65BE09BF789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B08D06DF-C2AA-45EF-865E-1E729275B0C2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A221C96B-DBAD-41B8-B572-28EF1FE3B8C6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D8C6A5EA-7FE6-41CF-9278-A054B2D7B73F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FAE98353-0967-4D7A-A1A5-92C5780A4B84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E42DE8A0-CF0C-40A4-98F4-5BA189ED8AA2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BBB7D1CD-2AF5-4E17-A0B8-96DF3BB13463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1898</TotalTime>
  <Words>1925</Words>
  <Application>Microsoft Office PowerPoint</Application>
  <PresentationFormat>Widescreen</PresentationFormat>
  <Paragraphs>129</Paragraphs>
  <Slides>50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7</vt:i4>
      </vt:variant>
      <vt:variant>
        <vt:lpstr>Títulos de slides</vt:lpstr>
      </vt:variant>
      <vt:variant>
        <vt:i4>50</vt:i4>
      </vt:variant>
    </vt:vector>
  </HeadingPairs>
  <TitlesOfParts>
    <vt:vector size="62" baseType="lpstr">
      <vt:lpstr>Arial</vt:lpstr>
      <vt:lpstr>BlinkMacSystemFont</vt:lpstr>
      <vt:lpstr>Calibri</vt:lpstr>
      <vt:lpstr>Calibri Bold</vt:lpstr>
      <vt:lpstr>Calibri Light</vt:lpstr>
      <vt:lpstr>2_Tema do Office</vt:lpstr>
      <vt:lpstr>3_Tema do Office</vt:lpstr>
      <vt:lpstr>Congresso de Patologia</vt:lpstr>
      <vt:lpstr>1_Congresso de Patologia</vt:lpstr>
      <vt:lpstr>4_Tema do Office</vt:lpstr>
      <vt:lpstr>5_Tema do Office</vt:lpstr>
      <vt:lpstr>1_Tema do Office</vt:lpstr>
      <vt:lpstr>“Updates in epithelial neoplasias  of the lower genital tract”</vt:lpstr>
      <vt:lpstr>Disclosure of Relevant Financial Relationships</vt:lpstr>
      <vt:lpstr>SCC - CERVIX: HPV-independent </vt:lpstr>
      <vt:lpstr>Apresentação do PowerPoint</vt:lpstr>
      <vt:lpstr>Apresentação do PowerPoint</vt:lpstr>
      <vt:lpstr>Apresentação do PowerPoint</vt:lpstr>
      <vt:lpstr>HPV-independent CIN</vt:lpstr>
      <vt:lpstr>HPV-independent CIN </vt:lpstr>
      <vt:lpstr>HPV-independent CIN</vt:lpstr>
      <vt:lpstr>SCC - CERVIX: LVI </vt:lpstr>
      <vt:lpstr>Apresentação do PowerPoint</vt:lpstr>
      <vt:lpstr>SCC - CERVIX: TUMOR GRADING</vt:lpstr>
      <vt:lpstr>Apresentação do PowerPoint</vt:lpstr>
      <vt:lpstr>SCC - CERVIX: NEW GRADING SYSTEM (I)</vt:lpstr>
      <vt:lpstr>Apresentação do PowerPoint</vt:lpstr>
      <vt:lpstr>Apresentação do PowerPoint</vt:lpstr>
      <vt:lpstr>Apresentação do PowerPoint</vt:lpstr>
      <vt:lpstr>SCC - CERVIX: NEW GRADING SYSTEM (II)</vt:lpstr>
      <vt:lpstr>Apresentação do PowerPoint</vt:lpstr>
      <vt:lpstr>SCC - CERVIX: NEW GRADING SYSTEM (III)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SCC - CERVIX: NEW GRADING SYSTEM (III)</vt:lpstr>
      <vt:lpstr>Apresentação do PowerPoint</vt:lpstr>
      <vt:lpstr>Apresentação do PowerPoint</vt:lpstr>
      <vt:lpstr>SCC - VULVA: TUMOR GRADING</vt:lpstr>
      <vt:lpstr>Apresentação do PowerPoint</vt:lpstr>
      <vt:lpstr>Apresentação do PowerPoint</vt:lpstr>
      <vt:lpstr>SCC - VULVA: TUMOR BUDDING ACTIVITY</vt:lpstr>
      <vt:lpstr>Apresentação do PowerPoint</vt:lpstr>
      <vt:lpstr>Apresentação do PowerPoint</vt:lpstr>
      <vt:lpstr>Apresentação do PowerPoint</vt:lpstr>
      <vt:lpstr>Apresentação do PowerPoint</vt:lpstr>
      <vt:lpstr>Thank You!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SCC - CERVIX: HPV-independent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Criativito</dc:creator>
  <cp:lastModifiedBy>CN PRODUÇÕES</cp:lastModifiedBy>
  <cp:revision>176</cp:revision>
  <dcterms:created xsi:type="dcterms:W3CDTF">2019-04-12T20:15:19Z</dcterms:created>
  <dcterms:modified xsi:type="dcterms:W3CDTF">2024-05-31T16:10:29Z</dcterms:modified>
</cp:coreProperties>
</file>